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66" r:id="rId15"/>
    <p:sldId id="285" r:id="rId16"/>
    <p:sldId id="286" r:id="rId17"/>
    <p:sldId id="287" r:id="rId18"/>
    <p:sldId id="288" r:id="rId19"/>
    <p:sldId id="289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20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5" d="100"/>
          <a:sy n="95" d="100"/>
        </p:scale>
        <p:origin x="20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B1CB47CC-D72C-4697-905E-1F5D3BA1C9C8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44FAB7F9-01C2-4B51-A4E6-E4B6AAEDB6B7}" type="slidenum">
              <a:rPr lang="en-US" smtClean="0"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970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B47CC-D72C-4697-905E-1F5D3BA1C9C8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B7F9-01C2-4B51-A4E6-E4B6AAEDB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550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B1CB47CC-D72C-4697-905E-1F5D3BA1C9C8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44FAB7F9-01C2-4B51-A4E6-E4B6AAEDB6B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0290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B47CC-D72C-4697-905E-1F5D3BA1C9C8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B7F9-01C2-4B51-A4E6-E4B6AAEDB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062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CB47CC-D72C-4697-905E-1F5D3BA1C9C8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4FAB7F9-01C2-4B51-A4E6-E4B6AAEDB6B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5576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B47CC-D72C-4697-905E-1F5D3BA1C9C8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B7F9-01C2-4B51-A4E6-E4B6AAEDB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8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B47CC-D72C-4697-905E-1F5D3BA1C9C8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B7F9-01C2-4B51-A4E6-E4B6AAEDB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559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B47CC-D72C-4697-905E-1F5D3BA1C9C8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B7F9-01C2-4B51-A4E6-E4B6AAEDB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62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B47CC-D72C-4697-905E-1F5D3BA1C9C8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B7F9-01C2-4B51-A4E6-E4B6AAEDB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5796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B1CB47CC-D72C-4697-905E-1F5D3BA1C9C8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44FAB7F9-01C2-4B51-A4E6-E4B6AAEDB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293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B1CB47CC-D72C-4697-905E-1F5D3BA1C9C8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44FAB7F9-01C2-4B51-A4E6-E4B6AAEDB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715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B1CB47CC-D72C-4697-905E-1F5D3BA1C9C8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44FAB7F9-01C2-4B51-A4E6-E4B6AAEDB6B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8543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230499&amp;picture=environmental-pollution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230499&amp;picture=environmental-pollution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230499&amp;picture=environmental-pollution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230499&amp;picture=environmental-pollution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230499&amp;picture=environmental-pollution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230499&amp;picture=environmental-pollution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230499&amp;picture=environmental-pollution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230499&amp;picture=environmental-pollution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230499&amp;picture=environmental-pollution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230499&amp;picture=environmental-pollution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230499&amp;picture=environmental-pollution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230499&amp;picture=environmental-pollution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230499&amp;picture=environmental-pollution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230499&amp;picture=environmental-pollution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230499&amp;picture=environmental-pollution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230499&amp;picture=environmental-pollution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230499&amp;picture=environmental-pollution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230499&amp;picture=environmental-pollution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230499&amp;picture=environmental-pollution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16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0DC9671-AF8D-41E4-BD9E-327ABA495748}"/>
              </a:ext>
            </a:extLst>
          </p:cNvPr>
          <p:cNvSpPr txBox="1"/>
          <p:nvPr/>
        </p:nvSpPr>
        <p:spPr>
          <a:xfrm>
            <a:off x="1638300" y="1859340"/>
            <a:ext cx="89154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600" b="1" dirty="0">
                <a:latin typeface="+mj-lt"/>
              </a:rPr>
              <a:t>Environment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F12ACD-3839-4FDF-B24D-990894E06608}"/>
              </a:ext>
            </a:extLst>
          </p:cNvPr>
          <p:cNvSpPr txBox="1"/>
          <p:nvPr/>
        </p:nvSpPr>
        <p:spPr>
          <a:xfrm>
            <a:off x="8046720" y="5885934"/>
            <a:ext cx="39827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Amina </a:t>
            </a:r>
            <a:r>
              <a:rPr lang="en-US" sz="3200" dirty="0" err="1"/>
              <a:t>Akorede</a:t>
            </a:r>
            <a:r>
              <a:rPr lang="en-US" sz="3200" dirty="0"/>
              <a:t> (2020)</a:t>
            </a:r>
          </a:p>
        </p:txBody>
      </p:sp>
    </p:spTree>
    <p:extLst>
      <p:ext uri="{BB962C8B-B14F-4D97-AF65-F5344CB8AC3E}">
        <p14:creationId xmlns:p14="http://schemas.microsoft.com/office/powerpoint/2010/main" val="295777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16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>
            <a:extLst>
              <a:ext uri="{FF2B5EF4-FFF2-40B4-BE49-F238E27FC236}">
                <a16:creationId xmlns:a16="http://schemas.microsoft.com/office/drawing/2014/main" id="{AA39B674-E2A3-457C-9146-51EC001B687E}"/>
              </a:ext>
            </a:extLst>
          </p:cNvPr>
          <p:cNvSpPr/>
          <p:nvPr/>
        </p:nvSpPr>
        <p:spPr>
          <a:xfrm>
            <a:off x="1595438" y="847090"/>
            <a:ext cx="8999537" cy="5929313"/>
          </a:xfrm>
          <a:prstGeom prst="roundRect">
            <a:avLst/>
          </a:prstGeom>
          <a:noFill/>
          <a:ln w="88900">
            <a:solidFill>
              <a:srgbClr val="4A20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Comic Sans MS" pitchFamily="66" charset="0"/>
            </a:endParaRPr>
          </a:p>
        </p:txBody>
      </p:sp>
      <p:sp>
        <p:nvSpPr>
          <p:cNvPr id="7" name="모서리가 둥근 직사각형 4">
            <a:extLst>
              <a:ext uri="{FF2B5EF4-FFF2-40B4-BE49-F238E27FC236}">
                <a16:creationId xmlns:a16="http://schemas.microsoft.com/office/drawing/2014/main" id="{53378FF9-068A-4337-885B-A2AF7A46A3D6}"/>
              </a:ext>
            </a:extLst>
          </p:cNvPr>
          <p:cNvSpPr/>
          <p:nvPr/>
        </p:nvSpPr>
        <p:spPr>
          <a:xfrm>
            <a:off x="2667000" y="275590"/>
            <a:ext cx="6858000" cy="1143000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800" b="1" dirty="0">
                <a:latin typeface="Comic Sans MS" pitchFamily="66" charset="0"/>
              </a:rPr>
              <a:t>It’s time to help the Earth.</a:t>
            </a:r>
            <a:endParaRPr kumimoji="0" lang="ko-KR" altLang="en-US" sz="3800" b="1" dirty="0">
              <a:latin typeface="Comic Sans MS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D17DA0-4A58-434A-91E5-B49C67D723BB}"/>
              </a:ext>
            </a:extLst>
          </p:cNvPr>
          <p:cNvSpPr txBox="1"/>
          <p:nvPr/>
        </p:nvSpPr>
        <p:spPr>
          <a:xfrm>
            <a:off x="2326959" y="2682885"/>
            <a:ext cx="435959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4800" b="1" dirty="0">
                <a:solidFill>
                  <a:srgbClr val="4A206A"/>
                </a:solidFill>
                <a:latin typeface="+mj-lt"/>
              </a:rPr>
              <a:t>We can reduce waste.</a:t>
            </a:r>
            <a:endParaRPr lang="ko-KR" altLang="en-US" sz="4800" b="1" dirty="0">
              <a:solidFill>
                <a:srgbClr val="4A206A"/>
              </a:solidFill>
              <a:latin typeface="+mj-lt"/>
            </a:endParaRPr>
          </a:p>
          <a:p>
            <a:endParaRPr lang="en-US" sz="4800" dirty="0"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1BF8674-745A-4408-A253-223D8DA5AE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092" y="2189143"/>
            <a:ext cx="3863340" cy="324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20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16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>
            <a:extLst>
              <a:ext uri="{FF2B5EF4-FFF2-40B4-BE49-F238E27FC236}">
                <a16:creationId xmlns:a16="http://schemas.microsoft.com/office/drawing/2014/main" id="{AA39B674-E2A3-457C-9146-51EC001B687E}"/>
              </a:ext>
            </a:extLst>
          </p:cNvPr>
          <p:cNvSpPr/>
          <p:nvPr/>
        </p:nvSpPr>
        <p:spPr>
          <a:xfrm>
            <a:off x="1595438" y="847090"/>
            <a:ext cx="8999537" cy="5929313"/>
          </a:xfrm>
          <a:prstGeom prst="roundRect">
            <a:avLst/>
          </a:prstGeom>
          <a:noFill/>
          <a:ln w="88900">
            <a:solidFill>
              <a:srgbClr val="4A20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Comic Sans MS" pitchFamily="66" charset="0"/>
            </a:endParaRPr>
          </a:p>
        </p:txBody>
      </p:sp>
      <p:sp>
        <p:nvSpPr>
          <p:cNvPr id="7" name="모서리가 둥근 직사각형 4">
            <a:extLst>
              <a:ext uri="{FF2B5EF4-FFF2-40B4-BE49-F238E27FC236}">
                <a16:creationId xmlns:a16="http://schemas.microsoft.com/office/drawing/2014/main" id="{53378FF9-068A-4337-885B-A2AF7A46A3D6}"/>
              </a:ext>
            </a:extLst>
          </p:cNvPr>
          <p:cNvSpPr/>
          <p:nvPr/>
        </p:nvSpPr>
        <p:spPr>
          <a:xfrm>
            <a:off x="2667000" y="275590"/>
            <a:ext cx="6858000" cy="1143000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800" b="1" dirty="0">
                <a:latin typeface="Comic Sans MS" pitchFamily="66" charset="0"/>
              </a:rPr>
              <a:t>It’s time to help the Earth.</a:t>
            </a:r>
            <a:endParaRPr kumimoji="0" lang="ko-KR" altLang="en-US" sz="3800" b="1" dirty="0">
              <a:latin typeface="Comic Sans MS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D17DA0-4A58-434A-91E5-B49C67D723BB}"/>
              </a:ext>
            </a:extLst>
          </p:cNvPr>
          <p:cNvSpPr txBox="1"/>
          <p:nvPr/>
        </p:nvSpPr>
        <p:spPr>
          <a:xfrm>
            <a:off x="1835469" y="2666335"/>
            <a:ext cx="4359592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4800" b="1" dirty="0">
                <a:solidFill>
                  <a:srgbClr val="4A206A"/>
                </a:solidFill>
                <a:latin typeface="+mj-lt"/>
              </a:rPr>
              <a:t>We can save water.</a:t>
            </a:r>
            <a:endParaRPr lang="ko-KR" altLang="en-US" sz="4800" b="1" dirty="0">
              <a:solidFill>
                <a:srgbClr val="4A206A"/>
              </a:solidFill>
              <a:latin typeface="+mj-lt"/>
            </a:endParaRPr>
          </a:p>
          <a:p>
            <a:endParaRPr lang="en-US" sz="4800" dirty="0"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729B15E-03BB-44C0-8DEC-DDB35B68B8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649" y="2666335"/>
            <a:ext cx="3414711" cy="229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01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2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16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>
            <a:extLst>
              <a:ext uri="{FF2B5EF4-FFF2-40B4-BE49-F238E27FC236}">
                <a16:creationId xmlns:a16="http://schemas.microsoft.com/office/drawing/2014/main" id="{AA39B674-E2A3-457C-9146-51EC001B687E}"/>
              </a:ext>
            </a:extLst>
          </p:cNvPr>
          <p:cNvSpPr/>
          <p:nvPr/>
        </p:nvSpPr>
        <p:spPr>
          <a:xfrm>
            <a:off x="1595438" y="847090"/>
            <a:ext cx="8999537" cy="5929313"/>
          </a:xfrm>
          <a:prstGeom prst="roundRect">
            <a:avLst/>
          </a:prstGeom>
          <a:noFill/>
          <a:ln w="88900">
            <a:solidFill>
              <a:srgbClr val="4A20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Comic Sans MS" pitchFamily="66" charset="0"/>
            </a:endParaRPr>
          </a:p>
        </p:txBody>
      </p:sp>
      <p:sp>
        <p:nvSpPr>
          <p:cNvPr id="7" name="모서리가 둥근 직사각형 4">
            <a:extLst>
              <a:ext uri="{FF2B5EF4-FFF2-40B4-BE49-F238E27FC236}">
                <a16:creationId xmlns:a16="http://schemas.microsoft.com/office/drawing/2014/main" id="{53378FF9-068A-4337-885B-A2AF7A46A3D6}"/>
              </a:ext>
            </a:extLst>
          </p:cNvPr>
          <p:cNvSpPr/>
          <p:nvPr/>
        </p:nvSpPr>
        <p:spPr>
          <a:xfrm>
            <a:off x="2667000" y="275590"/>
            <a:ext cx="6858000" cy="1143000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800" b="1" dirty="0">
                <a:latin typeface="Comic Sans MS" pitchFamily="66" charset="0"/>
              </a:rPr>
              <a:t>It’s time to help the Earth.</a:t>
            </a:r>
            <a:endParaRPr kumimoji="0" lang="ko-KR" altLang="en-US" sz="3800" b="1" dirty="0">
              <a:latin typeface="Comic Sans MS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D17DA0-4A58-434A-91E5-B49C67D723BB}"/>
              </a:ext>
            </a:extLst>
          </p:cNvPr>
          <p:cNvSpPr txBox="1"/>
          <p:nvPr/>
        </p:nvSpPr>
        <p:spPr>
          <a:xfrm>
            <a:off x="1835469" y="2666335"/>
            <a:ext cx="4359592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4800" b="1" dirty="0">
                <a:solidFill>
                  <a:srgbClr val="4A206A"/>
                </a:solidFill>
                <a:latin typeface="+mj-lt"/>
              </a:rPr>
              <a:t>We can save energy.</a:t>
            </a:r>
            <a:endParaRPr lang="ko-KR" altLang="en-US" sz="4800" b="1" dirty="0">
              <a:solidFill>
                <a:srgbClr val="4A206A"/>
              </a:solidFill>
              <a:latin typeface="+mj-lt"/>
            </a:endParaRPr>
          </a:p>
          <a:p>
            <a:endParaRPr lang="en-US" sz="4800" dirty="0"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F6BB07-DE46-4590-A2F2-9810C980C5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206" y="2584661"/>
            <a:ext cx="4145280" cy="253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01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16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>
            <a:extLst>
              <a:ext uri="{FF2B5EF4-FFF2-40B4-BE49-F238E27FC236}">
                <a16:creationId xmlns:a16="http://schemas.microsoft.com/office/drawing/2014/main" id="{AA39B674-E2A3-457C-9146-51EC001B687E}"/>
              </a:ext>
            </a:extLst>
          </p:cNvPr>
          <p:cNvSpPr/>
          <p:nvPr/>
        </p:nvSpPr>
        <p:spPr>
          <a:xfrm>
            <a:off x="1595438" y="847090"/>
            <a:ext cx="8999537" cy="5929313"/>
          </a:xfrm>
          <a:prstGeom prst="roundRect">
            <a:avLst/>
          </a:prstGeom>
          <a:noFill/>
          <a:ln w="88900">
            <a:solidFill>
              <a:srgbClr val="4A20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Comic Sans MS" pitchFamily="66" charset="0"/>
            </a:endParaRPr>
          </a:p>
        </p:txBody>
      </p:sp>
      <p:sp>
        <p:nvSpPr>
          <p:cNvPr id="7" name="모서리가 둥근 직사각형 4">
            <a:extLst>
              <a:ext uri="{FF2B5EF4-FFF2-40B4-BE49-F238E27FC236}">
                <a16:creationId xmlns:a16="http://schemas.microsoft.com/office/drawing/2014/main" id="{53378FF9-068A-4337-885B-A2AF7A46A3D6}"/>
              </a:ext>
            </a:extLst>
          </p:cNvPr>
          <p:cNvSpPr/>
          <p:nvPr/>
        </p:nvSpPr>
        <p:spPr>
          <a:xfrm>
            <a:off x="2667000" y="275590"/>
            <a:ext cx="6858000" cy="1143000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800" b="1" dirty="0">
                <a:latin typeface="Comic Sans MS" pitchFamily="66" charset="0"/>
              </a:rPr>
              <a:t>It’s time to help the Earth.</a:t>
            </a:r>
            <a:endParaRPr kumimoji="0" lang="ko-KR" altLang="en-US" sz="3800" b="1" dirty="0">
              <a:latin typeface="Comic Sans MS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D17DA0-4A58-434A-91E5-B49C67D723BB}"/>
              </a:ext>
            </a:extLst>
          </p:cNvPr>
          <p:cNvSpPr txBox="1"/>
          <p:nvPr/>
        </p:nvSpPr>
        <p:spPr>
          <a:xfrm>
            <a:off x="1938339" y="2626806"/>
            <a:ext cx="4359592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4800" b="1" dirty="0">
                <a:solidFill>
                  <a:srgbClr val="4A206A"/>
                </a:solidFill>
                <a:latin typeface="+mj-lt"/>
              </a:rPr>
              <a:t>We can plant trees.</a:t>
            </a:r>
            <a:endParaRPr lang="ko-KR" altLang="en-US" sz="4800" b="1" dirty="0">
              <a:solidFill>
                <a:srgbClr val="4A206A"/>
              </a:solidFill>
              <a:latin typeface="+mj-lt"/>
            </a:endParaRPr>
          </a:p>
          <a:p>
            <a:endParaRPr lang="en-US" sz="4800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47E19D-684B-4391-9529-AE77971075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018" y="2287746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33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2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16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>
            <a:extLst>
              <a:ext uri="{FF2B5EF4-FFF2-40B4-BE49-F238E27FC236}">
                <a16:creationId xmlns:a16="http://schemas.microsoft.com/office/drawing/2014/main" id="{AA39B674-E2A3-457C-9146-51EC001B687E}"/>
              </a:ext>
            </a:extLst>
          </p:cNvPr>
          <p:cNvSpPr/>
          <p:nvPr/>
        </p:nvSpPr>
        <p:spPr>
          <a:xfrm>
            <a:off x="1595438" y="847090"/>
            <a:ext cx="8999537" cy="5929313"/>
          </a:xfrm>
          <a:prstGeom prst="roundRect">
            <a:avLst/>
          </a:prstGeom>
          <a:noFill/>
          <a:ln w="88900">
            <a:solidFill>
              <a:srgbClr val="4A20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Comic Sans MS" pitchFamily="66" charset="0"/>
            </a:endParaRPr>
          </a:p>
        </p:txBody>
      </p:sp>
      <p:sp>
        <p:nvSpPr>
          <p:cNvPr id="7" name="모서리가 둥근 직사각형 4">
            <a:extLst>
              <a:ext uri="{FF2B5EF4-FFF2-40B4-BE49-F238E27FC236}">
                <a16:creationId xmlns:a16="http://schemas.microsoft.com/office/drawing/2014/main" id="{53378FF9-068A-4337-885B-A2AF7A46A3D6}"/>
              </a:ext>
            </a:extLst>
          </p:cNvPr>
          <p:cNvSpPr/>
          <p:nvPr/>
        </p:nvSpPr>
        <p:spPr>
          <a:xfrm>
            <a:off x="2667000" y="275590"/>
            <a:ext cx="6858000" cy="1143000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atin typeface="Comic Sans MS" panose="030F0702030302020204" pitchFamily="66" charset="0"/>
              </a:rPr>
              <a:t>Environment quiz</a:t>
            </a:r>
            <a:r>
              <a:rPr kumimoji="0" lang="en-US" altLang="ko-KR" sz="3800" b="1" dirty="0">
                <a:latin typeface="Comic Sans MS" panose="030F0702030302020204" pitchFamily="66" charset="0"/>
              </a:rPr>
              <a:t>.</a:t>
            </a:r>
            <a:endParaRPr kumimoji="0" lang="ko-KR" altLang="en-US" sz="3800" b="1" dirty="0"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1629FB-FB81-4BD9-8EF2-6B17A2B0AD03}"/>
              </a:ext>
            </a:extLst>
          </p:cNvPr>
          <p:cNvSpPr txBox="1"/>
          <p:nvPr/>
        </p:nvSpPr>
        <p:spPr>
          <a:xfrm>
            <a:off x="3461657" y="1490008"/>
            <a:ext cx="542108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4A206A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Boxes and plastic, etc. used for wrapping products</a:t>
            </a:r>
          </a:p>
        </p:txBody>
      </p:sp>
      <p:sp>
        <p:nvSpPr>
          <p:cNvPr id="11" name="Rounded Rectangle 1">
            <a:extLst>
              <a:ext uri="{FF2B5EF4-FFF2-40B4-BE49-F238E27FC236}">
                <a16:creationId xmlns:a16="http://schemas.microsoft.com/office/drawing/2014/main" id="{DECCCDC5-91D1-41A8-A46C-C055DECFA7D4}"/>
              </a:ext>
            </a:extLst>
          </p:cNvPr>
          <p:cNvSpPr/>
          <p:nvPr/>
        </p:nvSpPr>
        <p:spPr>
          <a:xfrm>
            <a:off x="2140670" y="4887409"/>
            <a:ext cx="2641973" cy="1143001"/>
          </a:xfrm>
          <a:prstGeom prst="roundRect">
            <a:avLst/>
          </a:prstGeom>
          <a:solidFill>
            <a:srgbClr val="4A20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Packaging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284E11-8867-4058-8025-E06F88CF26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304" y="2926769"/>
            <a:ext cx="3084141" cy="308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58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16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>
            <a:extLst>
              <a:ext uri="{FF2B5EF4-FFF2-40B4-BE49-F238E27FC236}">
                <a16:creationId xmlns:a16="http://schemas.microsoft.com/office/drawing/2014/main" id="{AA39B674-E2A3-457C-9146-51EC001B687E}"/>
              </a:ext>
            </a:extLst>
          </p:cNvPr>
          <p:cNvSpPr/>
          <p:nvPr/>
        </p:nvSpPr>
        <p:spPr>
          <a:xfrm>
            <a:off x="1595438" y="847090"/>
            <a:ext cx="8999537" cy="5929313"/>
          </a:xfrm>
          <a:prstGeom prst="roundRect">
            <a:avLst/>
          </a:prstGeom>
          <a:noFill/>
          <a:ln w="88900">
            <a:solidFill>
              <a:srgbClr val="4A20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Comic Sans MS" pitchFamily="66" charset="0"/>
            </a:endParaRPr>
          </a:p>
        </p:txBody>
      </p:sp>
      <p:sp>
        <p:nvSpPr>
          <p:cNvPr id="7" name="모서리가 둥근 직사각형 4">
            <a:extLst>
              <a:ext uri="{FF2B5EF4-FFF2-40B4-BE49-F238E27FC236}">
                <a16:creationId xmlns:a16="http://schemas.microsoft.com/office/drawing/2014/main" id="{53378FF9-068A-4337-885B-A2AF7A46A3D6}"/>
              </a:ext>
            </a:extLst>
          </p:cNvPr>
          <p:cNvSpPr/>
          <p:nvPr/>
        </p:nvSpPr>
        <p:spPr>
          <a:xfrm>
            <a:off x="2667000" y="275590"/>
            <a:ext cx="6858000" cy="1143000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atin typeface="Comic Sans MS" panose="030F0702030302020204" pitchFamily="66" charset="0"/>
              </a:rPr>
              <a:t>Environment quiz</a:t>
            </a:r>
            <a:r>
              <a:rPr kumimoji="0" lang="en-US" altLang="ko-KR" sz="3800" b="1" dirty="0">
                <a:latin typeface="Comic Sans MS" panose="030F0702030302020204" pitchFamily="66" charset="0"/>
              </a:rPr>
              <a:t>.</a:t>
            </a:r>
            <a:endParaRPr kumimoji="0" lang="ko-KR" altLang="en-US" sz="3800" b="1" dirty="0"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1629FB-FB81-4BD9-8EF2-6B17A2B0AD03}"/>
              </a:ext>
            </a:extLst>
          </p:cNvPr>
          <p:cNvSpPr txBox="1"/>
          <p:nvPr/>
        </p:nvSpPr>
        <p:spPr>
          <a:xfrm>
            <a:off x="3461657" y="1490008"/>
            <a:ext cx="542108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4A206A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A place where you put used bottles.</a:t>
            </a:r>
          </a:p>
        </p:txBody>
      </p:sp>
      <p:sp>
        <p:nvSpPr>
          <p:cNvPr id="11" name="Rounded Rectangle 1">
            <a:extLst>
              <a:ext uri="{FF2B5EF4-FFF2-40B4-BE49-F238E27FC236}">
                <a16:creationId xmlns:a16="http://schemas.microsoft.com/office/drawing/2014/main" id="{DECCCDC5-91D1-41A8-A46C-C055DECFA7D4}"/>
              </a:ext>
            </a:extLst>
          </p:cNvPr>
          <p:cNvSpPr/>
          <p:nvPr/>
        </p:nvSpPr>
        <p:spPr>
          <a:xfrm>
            <a:off x="2140670" y="4887409"/>
            <a:ext cx="3084141" cy="1143001"/>
          </a:xfrm>
          <a:prstGeom prst="roundRect">
            <a:avLst/>
          </a:prstGeom>
          <a:solidFill>
            <a:srgbClr val="4A20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/>
          </a:p>
          <a:p>
            <a:pPr algn="ctr"/>
            <a:r>
              <a:rPr lang="en-US" sz="4400" dirty="0"/>
              <a:t>Bottle bank</a:t>
            </a:r>
          </a:p>
          <a:p>
            <a:pPr algn="ctr"/>
            <a:endParaRPr lang="en-US" sz="44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284E11-8867-4058-8025-E06F88CF26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304" y="2926769"/>
            <a:ext cx="3084141" cy="308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46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16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>
            <a:extLst>
              <a:ext uri="{FF2B5EF4-FFF2-40B4-BE49-F238E27FC236}">
                <a16:creationId xmlns:a16="http://schemas.microsoft.com/office/drawing/2014/main" id="{AA39B674-E2A3-457C-9146-51EC001B687E}"/>
              </a:ext>
            </a:extLst>
          </p:cNvPr>
          <p:cNvSpPr/>
          <p:nvPr/>
        </p:nvSpPr>
        <p:spPr>
          <a:xfrm>
            <a:off x="1595438" y="847090"/>
            <a:ext cx="8999537" cy="5929313"/>
          </a:xfrm>
          <a:prstGeom prst="roundRect">
            <a:avLst/>
          </a:prstGeom>
          <a:noFill/>
          <a:ln w="88900">
            <a:solidFill>
              <a:srgbClr val="4A20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Comic Sans MS" pitchFamily="66" charset="0"/>
            </a:endParaRPr>
          </a:p>
        </p:txBody>
      </p:sp>
      <p:sp>
        <p:nvSpPr>
          <p:cNvPr id="7" name="모서리가 둥근 직사각형 4">
            <a:extLst>
              <a:ext uri="{FF2B5EF4-FFF2-40B4-BE49-F238E27FC236}">
                <a16:creationId xmlns:a16="http://schemas.microsoft.com/office/drawing/2014/main" id="{53378FF9-068A-4337-885B-A2AF7A46A3D6}"/>
              </a:ext>
            </a:extLst>
          </p:cNvPr>
          <p:cNvSpPr/>
          <p:nvPr/>
        </p:nvSpPr>
        <p:spPr>
          <a:xfrm>
            <a:off x="2667000" y="275590"/>
            <a:ext cx="6858000" cy="1143000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atin typeface="Comic Sans MS" panose="030F0702030302020204" pitchFamily="66" charset="0"/>
              </a:rPr>
              <a:t>Environment quiz</a:t>
            </a:r>
            <a:r>
              <a:rPr kumimoji="0" lang="en-US" altLang="ko-KR" sz="3800" b="1" dirty="0">
                <a:latin typeface="Comic Sans MS" panose="030F0702030302020204" pitchFamily="66" charset="0"/>
              </a:rPr>
              <a:t>.</a:t>
            </a:r>
            <a:endParaRPr kumimoji="0" lang="ko-KR" altLang="en-US" sz="3800" b="1" dirty="0"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1629FB-FB81-4BD9-8EF2-6B17A2B0AD03}"/>
              </a:ext>
            </a:extLst>
          </p:cNvPr>
          <p:cNvSpPr txBox="1"/>
          <p:nvPr/>
        </p:nvSpPr>
        <p:spPr>
          <a:xfrm>
            <a:off x="3461657" y="1490008"/>
            <a:ext cx="542108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4A206A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The opposite of to waste</a:t>
            </a:r>
          </a:p>
        </p:txBody>
      </p:sp>
      <p:sp>
        <p:nvSpPr>
          <p:cNvPr id="11" name="Rounded Rectangle 1">
            <a:extLst>
              <a:ext uri="{FF2B5EF4-FFF2-40B4-BE49-F238E27FC236}">
                <a16:creationId xmlns:a16="http://schemas.microsoft.com/office/drawing/2014/main" id="{DECCCDC5-91D1-41A8-A46C-C055DECFA7D4}"/>
              </a:ext>
            </a:extLst>
          </p:cNvPr>
          <p:cNvSpPr/>
          <p:nvPr/>
        </p:nvSpPr>
        <p:spPr>
          <a:xfrm>
            <a:off x="2140670" y="4887409"/>
            <a:ext cx="1723759" cy="1143001"/>
          </a:xfrm>
          <a:prstGeom prst="roundRect">
            <a:avLst/>
          </a:prstGeom>
          <a:solidFill>
            <a:srgbClr val="4A20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/>
          </a:p>
          <a:p>
            <a:pPr algn="ctr"/>
            <a:r>
              <a:rPr lang="en-US" sz="4400" dirty="0"/>
              <a:t>Save</a:t>
            </a:r>
          </a:p>
          <a:p>
            <a:pPr algn="ctr"/>
            <a:endParaRPr lang="en-US" sz="44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284E11-8867-4058-8025-E06F88CF26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304" y="2926769"/>
            <a:ext cx="3084141" cy="308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32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16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>
            <a:extLst>
              <a:ext uri="{FF2B5EF4-FFF2-40B4-BE49-F238E27FC236}">
                <a16:creationId xmlns:a16="http://schemas.microsoft.com/office/drawing/2014/main" id="{AA39B674-E2A3-457C-9146-51EC001B687E}"/>
              </a:ext>
            </a:extLst>
          </p:cNvPr>
          <p:cNvSpPr/>
          <p:nvPr/>
        </p:nvSpPr>
        <p:spPr>
          <a:xfrm>
            <a:off x="1595438" y="847090"/>
            <a:ext cx="8999537" cy="5929313"/>
          </a:xfrm>
          <a:prstGeom prst="roundRect">
            <a:avLst/>
          </a:prstGeom>
          <a:noFill/>
          <a:ln w="88900">
            <a:solidFill>
              <a:srgbClr val="4A20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Comic Sans MS" pitchFamily="66" charset="0"/>
            </a:endParaRPr>
          </a:p>
        </p:txBody>
      </p:sp>
      <p:sp>
        <p:nvSpPr>
          <p:cNvPr id="7" name="모서리가 둥근 직사각형 4">
            <a:extLst>
              <a:ext uri="{FF2B5EF4-FFF2-40B4-BE49-F238E27FC236}">
                <a16:creationId xmlns:a16="http://schemas.microsoft.com/office/drawing/2014/main" id="{53378FF9-068A-4337-885B-A2AF7A46A3D6}"/>
              </a:ext>
            </a:extLst>
          </p:cNvPr>
          <p:cNvSpPr/>
          <p:nvPr/>
        </p:nvSpPr>
        <p:spPr>
          <a:xfrm>
            <a:off x="2667000" y="275590"/>
            <a:ext cx="6858000" cy="1143000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atin typeface="Comic Sans MS" panose="030F0702030302020204" pitchFamily="66" charset="0"/>
              </a:rPr>
              <a:t>Environment quiz</a:t>
            </a:r>
            <a:r>
              <a:rPr kumimoji="0" lang="en-US" altLang="ko-KR" sz="3800" b="1" dirty="0">
                <a:latin typeface="Comic Sans MS" panose="030F0702030302020204" pitchFamily="66" charset="0"/>
              </a:rPr>
              <a:t>.</a:t>
            </a:r>
            <a:endParaRPr kumimoji="0" lang="ko-KR" altLang="en-US" sz="3800" b="1" dirty="0"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1629FB-FB81-4BD9-8EF2-6B17A2B0AD03}"/>
              </a:ext>
            </a:extLst>
          </p:cNvPr>
          <p:cNvSpPr txBox="1"/>
          <p:nvPr/>
        </p:nvSpPr>
        <p:spPr>
          <a:xfrm>
            <a:off x="3461657" y="1490008"/>
            <a:ext cx="542108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4A206A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To use something again in a different way.</a:t>
            </a:r>
          </a:p>
        </p:txBody>
      </p:sp>
      <p:sp>
        <p:nvSpPr>
          <p:cNvPr id="11" name="Rounded Rectangle 1">
            <a:extLst>
              <a:ext uri="{FF2B5EF4-FFF2-40B4-BE49-F238E27FC236}">
                <a16:creationId xmlns:a16="http://schemas.microsoft.com/office/drawing/2014/main" id="{DECCCDC5-91D1-41A8-A46C-C055DECFA7D4}"/>
              </a:ext>
            </a:extLst>
          </p:cNvPr>
          <p:cNvSpPr/>
          <p:nvPr/>
        </p:nvSpPr>
        <p:spPr>
          <a:xfrm>
            <a:off x="2140670" y="4887409"/>
            <a:ext cx="2641973" cy="1143001"/>
          </a:xfrm>
          <a:prstGeom prst="roundRect">
            <a:avLst/>
          </a:prstGeom>
          <a:solidFill>
            <a:srgbClr val="4A20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Recycle</a:t>
            </a:r>
            <a:endParaRPr lang="en-US" sz="44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284E11-8867-4058-8025-E06F88CF26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304" y="2926769"/>
            <a:ext cx="3084141" cy="308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49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16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>
            <a:extLst>
              <a:ext uri="{FF2B5EF4-FFF2-40B4-BE49-F238E27FC236}">
                <a16:creationId xmlns:a16="http://schemas.microsoft.com/office/drawing/2014/main" id="{AA39B674-E2A3-457C-9146-51EC001B687E}"/>
              </a:ext>
            </a:extLst>
          </p:cNvPr>
          <p:cNvSpPr/>
          <p:nvPr/>
        </p:nvSpPr>
        <p:spPr>
          <a:xfrm>
            <a:off x="1595438" y="847090"/>
            <a:ext cx="8999537" cy="5929313"/>
          </a:xfrm>
          <a:prstGeom prst="roundRect">
            <a:avLst/>
          </a:prstGeom>
          <a:noFill/>
          <a:ln w="88900">
            <a:solidFill>
              <a:srgbClr val="4A20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Comic Sans MS" pitchFamily="66" charset="0"/>
            </a:endParaRPr>
          </a:p>
        </p:txBody>
      </p:sp>
      <p:sp>
        <p:nvSpPr>
          <p:cNvPr id="7" name="모서리가 둥근 직사각형 4">
            <a:extLst>
              <a:ext uri="{FF2B5EF4-FFF2-40B4-BE49-F238E27FC236}">
                <a16:creationId xmlns:a16="http://schemas.microsoft.com/office/drawing/2014/main" id="{53378FF9-068A-4337-885B-A2AF7A46A3D6}"/>
              </a:ext>
            </a:extLst>
          </p:cNvPr>
          <p:cNvSpPr/>
          <p:nvPr/>
        </p:nvSpPr>
        <p:spPr>
          <a:xfrm>
            <a:off x="2667000" y="275590"/>
            <a:ext cx="6858000" cy="1143000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atin typeface="Comic Sans MS" panose="030F0702030302020204" pitchFamily="66" charset="0"/>
              </a:rPr>
              <a:t>Environment quiz</a:t>
            </a:r>
            <a:r>
              <a:rPr kumimoji="0" lang="en-US" altLang="ko-KR" sz="3800" b="1" dirty="0">
                <a:latin typeface="Comic Sans MS" panose="030F0702030302020204" pitchFamily="66" charset="0"/>
              </a:rPr>
              <a:t>.</a:t>
            </a:r>
            <a:endParaRPr kumimoji="0" lang="ko-KR" altLang="en-US" sz="3800" b="1" dirty="0"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1629FB-FB81-4BD9-8EF2-6B17A2B0AD03}"/>
              </a:ext>
            </a:extLst>
          </p:cNvPr>
          <p:cNvSpPr txBox="1"/>
          <p:nvPr/>
        </p:nvSpPr>
        <p:spPr>
          <a:xfrm>
            <a:off x="2834934" y="1501831"/>
            <a:ext cx="652054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4A206A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When you put something in the bin you t…………………………</a:t>
            </a:r>
          </a:p>
        </p:txBody>
      </p:sp>
      <p:sp>
        <p:nvSpPr>
          <p:cNvPr id="11" name="Rounded Rectangle 1">
            <a:extLst>
              <a:ext uri="{FF2B5EF4-FFF2-40B4-BE49-F238E27FC236}">
                <a16:creationId xmlns:a16="http://schemas.microsoft.com/office/drawing/2014/main" id="{DECCCDC5-91D1-41A8-A46C-C055DECFA7D4}"/>
              </a:ext>
            </a:extLst>
          </p:cNvPr>
          <p:cNvSpPr/>
          <p:nvPr/>
        </p:nvSpPr>
        <p:spPr>
          <a:xfrm>
            <a:off x="2140670" y="4887409"/>
            <a:ext cx="3411044" cy="1143001"/>
          </a:xfrm>
          <a:prstGeom prst="roundRect">
            <a:avLst/>
          </a:prstGeom>
          <a:solidFill>
            <a:srgbClr val="4A20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Throw away</a:t>
            </a:r>
            <a:endParaRPr lang="en-US" sz="44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284E11-8867-4058-8025-E06F88CF26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819" y="3256157"/>
            <a:ext cx="3084141" cy="308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91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16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>
            <a:extLst>
              <a:ext uri="{FF2B5EF4-FFF2-40B4-BE49-F238E27FC236}">
                <a16:creationId xmlns:a16="http://schemas.microsoft.com/office/drawing/2014/main" id="{AA39B674-E2A3-457C-9146-51EC001B687E}"/>
              </a:ext>
            </a:extLst>
          </p:cNvPr>
          <p:cNvSpPr/>
          <p:nvPr/>
        </p:nvSpPr>
        <p:spPr>
          <a:xfrm>
            <a:off x="2155371" y="2120720"/>
            <a:ext cx="7848600" cy="2429510"/>
          </a:xfrm>
          <a:prstGeom prst="roundRect">
            <a:avLst/>
          </a:prstGeom>
          <a:noFill/>
          <a:ln w="88900">
            <a:solidFill>
              <a:srgbClr val="4A20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Comic Sans MS" pitchFamily="66" charset="0"/>
            </a:endParaRPr>
          </a:p>
        </p:txBody>
      </p:sp>
      <p:sp>
        <p:nvSpPr>
          <p:cNvPr id="7" name="모서리가 둥근 직사각형 4">
            <a:extLst>
              <a:ext uri="{FF2B5EF4-FFF2-40B4-BE49-F238E27FC236}">
                <a16:creationId xmlns:a16="http://schemas.microsoft.com/office/drawing/2014/main" id="{53378FF9-068A-4337-885B-A2AF7A46A3D6}"/>
              </a:ext>
            </a:extLst>
          </p:cNvPr>
          <p:cNvSpPr/>
          <p:nvPr/>
        </p:nvSpPr>
        <p:spPr>
          <a:xfrm>
            <a:off x="2667000" y="1549219"/>
            <a:ext cx="6858000" cy="1143000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6000" b="1" dirty="0">
                <a:latin typeface="Comic Sans MS" panose="030F0702030302020204" pitchFamily="66" charset="0"/>
              </a:rPr>
              <a:t>End</a:t>
            </a:r>
            <a:endParaRPr kumimoji="0" lang="ko-KR" altLang="en-US" sz="6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32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16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>
            <a:extLst>
              <a:ext uri="{FF2B5EF4-FFF2-40B4-BE49-F238E27FC236}">
                <a16:creationId xmlns:a16="http://schemas.microsoft.com/office/drawing/2014/main" id="{AA39B674-E2A3-457C-9146-51EC001B687E}"/>
              </a:ext>
            </a:extLst>
          </p:cNvPr>
          <p:cNvSpPr/>
          <p:nvPr/>
        </p:nvSpPr>
        <p:spPr>
          <a:xfrm>
            <a:off x="1595438" y="847090"/>
            <a:ext cx="8999537" cy="5929313"/>
          </a:xfrm>
          <a:prstGeom prst="roundRect">
            <a:avLst/>
          </a:prstGeom>
          <a:noFill/>
          <a:ln w="88900">
            <a:solidFill>
              <a:srgbClr val="4A20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Comic Sans MS" pitchFamily="66" charset="0"/>
            </a:endParaRPr>
          </a:p>
        </p:txBody>
      </p:sp>
      <p:sp>
        <p:nvSpPr>
          <p:cNvPr id="7" name="모서리가 둥근 직사각형 4">
            <a:extLst>
              <a:ext uri="{FF2B5EF4-FFF2-40B4-BE49-F238E27FC236}">
                <a16:creationId xmlns:a16="http://schemas.microsoft.com/office/drawing/2014/main" id="{53378FF9-068A-4337-885B-A2AF7A46A3D6}"/>
              </a:ext>
            </a:extLst>
          </p:cNvPr>
          <p:cNvSpPr/>
          <p:nvPr/>
        </p:nvSpPr>
        <p:spPr>
          <a:xfrm>
            <a:off x="2667000" y="275590"/>
            <a:ext cx="6858000" cy="1143000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800" b="1" dirty="0">
                <a:latin typeface="Comic Sans MS" pitchFamily="66" charset="0"/>
              </a:rPr>
              <a:t>It’s time to help the Earth.</a:t>
            </a:r>
            <a:endParaRPr kumimoji="0" lang="ko-KR" altLang="en-US" sz="3800" b="1" dirty="0">
              <a:latin typeface="Comic Sans MS" pitchFamily="66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8A2CE8-F1AD-4C02-A88E-33DF100CB5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07010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52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16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>
            <a:extLst>
              <a:ext uri="{FF2B5EF4-FFF2-40B4-BE49-F238E27FC236}">
                <a16:creationId xmlns:a16="http://schemas.microsoft.com/office/drawing/2014/main" id="{AA39B674-E2A3-457C-9146-51EC001B687E}"/>
              </a:ext>
            </a:extLst>
          </p:cNvPr>
          <p:cNvSpPr/>
          <p:nvPr/>
        </p:nvSpPr>
        <p:spPr>
          <a:xfrm>
            <a:off x="1595438" y="847090"/>
            <a:ext cx="8999537" cy="5929313"/>
          </a:xfrm>
          <a:prstGeom prst="roundRect">
            <a:avLst/>
          </a:prstGeom>
          <a:noFill/>
          <a:ln w="88900">
            <a:solidFill>
              <a:srgbClr val="4A20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Comic Sans MS" pitchFamily="66" charset="0"/>
            </a:endParaRPr>
          </a:p>
        </p:txBody>
      </p:sp>
      <p:sp>
        <p:nvSpPr>
          <p:cNvPr id="7" name="모서리가 둥근 직사각형 4">
            <a:extLst>
              <a:ext uri="{FF2B5EF4-FFF2-40B4-BE49-F238E27FC236}">
                <a16:creationId xmlns:a16="http://schemas.microsoft.com/office/drawing/2014/main" id="{53378FF9-068A-4337-885B-A2AF7A46A3D6}"/>
              </a:ext>
            </a:extLst>
          </p:cNvPr>
          <p:cNvSpPr/>
          <p:nvPr/>
        </p:nvSpPr>
        <p:spPr>
          <a:xfrm>
            <a:off x="2667000" y="275590"/>
            <a:ext cx="6858000" cy="1143000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800" b="1" dirty="0">
                <a:latin typeface="Comic Sans MS" pitchFamily="66" charset="0"/>
              </a:rPr>
              <a:t>It’s time to help the Earth.</a:t>
            </a:r>
            <a:endParaRPr kumimoji="0" lang="ko-KR" altLang="en-US" sz="3800" b="1" dirty="0">
              <a:latin typeface="Comic Sans MS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D17DA0-4A58-434A-91E5-B49C67D723BB}"/>
              </a:ext>
            </a:extLst>
          </p:cNvPr>
          <p:cNvSpPr txBox="1"/>
          <p:nvPr/>
        </p:nvSpPr>
        <p:spPr>
          <a:xfrm>
            <a:off x="1835469" y="2666335"/>
            <a:ext cx="435959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4A206A"/>
                </a:solidFill>
                <a:latin typeface="+mj-lt"/>
              </a:rPr>
              <a:t>Global warming is a big problem</a:t>
            </a:r>
            <a:r>
              <a:rPr lang="en-US" sz="4800" dirty="0">
                <a:latin typeface="+mj-lt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8CB4CC-5B63-4260-BEF5-5BF4D32CA5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932" y="128016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21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16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>
            <a:extLst>
              <a:ext uri="{FF2B5EF4-FFF2-40B4-BE49-F238E27FC236}">
                <a16:creationId xmlns:a16="http://schemas.microsoft.com/office/drawing/2014/main" id="{AA39B674-E2A3-457C-9146-51EC001B687E}"/>
              </a:ext>
            </a:extLst>
          </p:cNvPr>
          <p:cNvSpPr/>
          <p:nvPr/>
        </p:nvSpPr>
        <p:spPr>
          <a:xfrm>
            <a:off x="1595438" y="847090"/>
            <a:ext cx="8999537" cy="5929313"/>
          </a:xfrm>
          <a:prstGeom prst="roundRect">
            <a:avLst/>
          </a:prstGeom>
          <a:noFill/>
          <a:ln w="88900">
            <a:solidFill>
              <a:srgbClr val="4A20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Comic Sans MS" pitchFamily="66" charset="0"/>
            </a:endParaRPr>
          </a:p>
        </p:txBody>
      </p:sp>
      <p:sp>
        <p:nvSpPr>
          <p:cNvPr id="7" name="모서리가 둥근 직사각형 4">
            <a:extLst>
              <a:ext uri="{FF2B5EF4-FFF2-40B4-BE49-F238E27FC236}">
                <a16:creationId xmlns:a16="http://schemas.microsoft.com/office/drawing/2014/main" id="{53378FF9-068A-4337-885B-A2AF7A46A3D6}"/>
              </a:ext>
            </a:extLst>
          </p:cNvPr>
          <p:cNvSpPr/>
          <p:nvPr/>
        </p:nvSpPr>
        <p:spPr>
          <a:xfrm>
            <a:off x="2667000" y="275590"/>
            <a:ext cx="6858000" cy="1143000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800" b="1" dirty="0">
                <a:latin typeface="Comic Sans MS" pitchFamily="66" charset="0"/>
              </a:rPr>
              <a:t>It’s time to help the Earth.</a:t>
            </a:r>
            <a:endParaRPr kumimoji="0" lang="ko-KR" altLang="en-US" sz="3800" b="1" dirty="0">
              <a:latin typeface="Comic Sans MS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D17DA0-4A58-434A-91E5-B49C67D723BB}"/>
              </a:ext>
            </a:extLst>
          </p:cNvPr>
          <p:cNvSpPr txBox="1"/>
          <p:nvPr/>
        </p:nvSpPr>
        <p:spPr>
          <a:xfrm>
            <a:off x="1835469" y="2666335"/>
            <a:ext cx="435959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4800" b="1" dirty="0">
                <a:solidFill>
                  <a:srgbClr val="4A206A"/>
                </a:solidFill>
                <a:latin typeface="+mj-lt"/>
              </a:rPr>
              <a:t>Air pollution is a big problem.</a:t>
            </a:r>
            <a:endParaRPr lang="ko-KR" altLang="en-US" sz="4800" b="1" dirty="0">
              <a:solidFill>
                <a:srgbClr val="4A206A"/>
              </a:solidFill>
              <a:latin typeface="+mj-lt"/>
            </a:endParaRPr>
          </a:p>
          <a:p>
            <a:endParaRPr lang="en-US" sz="4800" dirty="0"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0EAB0D-07EC-4D00-B90D-47ADB6DA08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752" y="3142108"/>
            <a:ext cx="4571049" cy="257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27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16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>
            <a:extLst>
              <a:ext uri="{FF2B5EF4-FFF2-40B4-BE49-F238E27FC236}">
                <a16:creationId xmlns:a16="http://schemas.microsoft.com/office/drawing/2014/main" id="{AA39B674-E2A3-457C-9146-51EC001B687E}"/>
              </a:ext>
            </a:extLst>
          </p:cNvPr>
          <p:cNvSpPr/>
          <p:nvPr/>
        </p:nvSpPr>
        <p:spPr>
          <a:xfrm>
            <a:off x="1595438" y="847090"/>
            <a:ext cx="8999537" cy="5929313"/>
          </a:xfrm>
          <a:prstGeom prst="roundRect">
            <a:avLst/>
          </a:prstGeom>
          <a:noFill/>
          <a:ln w="88900">
            <a:solidFill>
              <a:srgbClr val="4A20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Comic Sans MS" pitchFamily="66" charset="0"/>
            </a:endParaRPr>
          </a:p>
        </p:txBody>
      </p:sp>
      <p:sp>
        <p:nvSpPr>
          <p:cNvPr id="7" name="모서리가 둥근 직사각형 4">
            <a:extLst>
              <a:ext uri="{FF2B5EF4-FFF2-40B4-BE49-F238E27FC236}">
                <a16:creationId xmlns:a16="http://schemas.microsoft.com/office/drawing/2014/main" id="{53378FF9-068A-4337-885B-A2AF7A46A3D6}"/>
              </a:ext>
            </a:extLst>
          </p:cNvPr>
          <p:cNvSpPr/>
          <p:nvPr/>
        </p:nvSpPr>
        <p:spPr>
          <a:xfrm>
            <a:off x="2667000" y="275590"/>
            <a:ext cx="6858000" cy="1143000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800" b="1" dirty="0">
                <a:latin typeface="Comic Sans MS" pitchFamily="66" charset="0"/>
              </a:rPr>
              <a:t>It’s time to help the Earth.</a:t>
            </a:r>
            <a:endParaRPr kumimoji="0" lang="ko-KR" altLang="en-US" sz="3800" b="1" dirty="0">
              <a:latin typeface="Comic Sans MS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D17DA0-4A58-434A-91E5-B49C67D723BB}"/>
              </a:ext>
            </a:extLst>
          </p:cNvPr>
          <p:cNvSpPr txBox="1"/>
          <p:nvPr/>
        </p:nvSpPr>
        <p:spPr>
          <a:xfrm>
            <a:off x="1835469" y="2666335"/>
            <a:ext cx="4359592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4800" b="1" dirty="0">
                <a:solidFill>
                  <a:srgbClr val="4A206A"/>
                </a:solidFill>
                <a:latin typeface="+mj-lt"/>
              </a:rPr>
              <a:t>The Earth is sick now.</a:t>
            </a:r>
            <a:endParaRPr lang="ko-KR" altLang="en-US" sz="4800" b="1" dirty="0">
              <a:solidFill>
                <a:srgbClr val="4A206A"/>
              </a:solidFill>
              <a:latin typeface="+mj-lt"/>
            </a:endParaRPr>
          </a:p>
          <a:p>
            <a:endParaRPr lang="en-US" sz="4800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8CB4CC-5B63-4260-BEF5-5BF4D32CA5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932" y="128016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73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16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AD66C32-6414-43CD-AC92-8D0148320C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619" y="1990090"/>
            <a:ext cx="3848736" cy="3848736"/>
          </a:xfrm>
          <a:prstGeom prst="rect">
            <a:avLst/>
          </a:prstGeom>
        </p:spPr>
      </p:pic>
      <p:sp>
        <p:nvSpPr>
          <p:cNvPr id="3" name="모서리가 둥근 직사각형 2">
            <a:extLst>
              <a:ext uri="{FF2B5EF4-FFF2-40B4-BE49-F238E27FC236}">
                <a16:creationId xmlns:a16="http://schemas.microsoft.com/office/drawing/2014/main" id="{AA39B674-E2A3-457C-9146-51EC001B687E}"/>
              </a:ext>
            </a:extLst>
          </p:cNvPr>
          <p:cNvSpPr/>
          <p:nvPr/>
        </p:nvSpPr>
        <p:spPr>
          <a:xfrm>
            <a:off x="1595438" y="847090"/>
            <a:ext cx="8999537" cy="5929313"/>
          </a:xfrm>
          <a:prstGeom prst="roundRect">
            <a:avLst/>
          </a:prstGeom>
          <a:noFill/>
          <a:ln w="88900">
            <a:solidFill>
              <a:srgbClr val="4A20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Comic Sans MS" pitchFamily="66" charset="0"/>
            </a:endParaRPr>
          </a:p>
        </p:txBody>
      </p:sp>
      <p:sp>
        <p:nvSpPr>
          <p:cNvPr id="7" name="모서리가 둥근 직사각형 4">
            <a:extLst>
              <a:ext uri="{FF2B5EF4-FFF2-40B4-BE49-F238E27FC236}">
                <a16:creationId xmlns:a16="http://schemas.microsoft.com/office/drawing/2014/main" id="{53378FF9-068A-4337-885B-A2AF7A46A3D6}"/>
              </a:ext>
            </a:extLst>
          </p:cNvPr>
          <p:cNvSpPr/>
          <p:nvPr/>
        </p:nvSpPr>
        <p:spPr>
          <a:xfrm>
            <a:off x="2667000" y="275590"/>
            <a:ext cx="6858000" cy="1143000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800" b="1" dirty="0">
                <a:latin typeface="Comic Sans MS" pitchFamily="66" charset="0"/>
              </a:rPr>
              <a:t>It’s time to help the Earth.</a:t>
            </a:r>
            <a:endParaRPr kumimoji="0" lang="ko-KR" altLang="en-US" sz="3800" b="1" dirty="0">
              <a:latin typeface="Comic Sans MS" pitchFamily="66" charset="0"/>
            </a:endParaRPr>
          </a:p>
        </p:txBody>
      </p:sp>
      <p:sp>
        <p:nvSpPr>
          <p:cNvPr id="2" name="구름 모양 설명선 3">
            <a:extLst>
              <a:ext uri="{FF2B5EF4-FFF2-40B4-BE49-F238E27FC236}">
                <a16:creationId xmlns:a16="http://schemas.microsoft.com/office/drawing/2014/main" id="{FB4391BB-2FFC-4C82-9423-881C2E5177DF}"/>
              </a:ext>
            </a:extLst>
          </p:cNvPr>
          <p:cNvSpPr/>
          <p:nvPr/>
        </p:nvSpPr>
        <p:spPr>
          <a:xfrm>
            <a:off x="6095206" y="1814513"/>
            <a:ext cx="4321175" cy="2636837"/>
          </a:xfrm>
          <a:prstGeom prst="cloudCallout">
            <a:avLst>
              <a:gd name="adj1" fmla="val -62025"/>
              <a:gd name="adj2" fmla="val 10015"/>
            </a:avLst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800" b="1" dirty="0">
                <a:solidFill>
                  <a:srgbClr val="4A206A"/>
                </a:solidFill>
                <a:latin typeface="+mj-lt"/>
              </a:rPr>
              <a:t>What can we do for the Earth?</a:t>
            </a:r>
            <a:endParaRPr kumimoji="0" lang="ko-KR" altLang="en-US" sz="3800" b="1" dirty="0">
              <a:solidFill>
                <a:srgbClr val="4A206A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5429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9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9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16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>
            <a:extLst>
              <a:ext uri="{FF2B5EF4-FFF2-40B4-BE49-F238E27FC236}">
                <a16:creationId xmlns:a16="http://schemas.microsoft.com/office/drawing/2014/main" id="{AA39B674-E2A3-457C-9146-51EC001B687E}"/>
              </a:ext>
            </a:extLst>
          </p:cNvPr>
          <p:cNvSpPr/>
          <p:nvPr/>
        </p:nvSpPr>
        <p:spPr>
          <a:xfrm>
            <a:off x="1595438" y="847090"/>
            <a:ext cx="8999537" cy="5929313"/>
          </a:xfrm>
          <a:prstGeom prst="roundRect">
            <a:avLst/>
          </a:prstGeom>
          <a:noFill/>
          <a:ln w="88900">
            <a:solidFill>
              <a:srgbClr val="4A20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Comic Sans MS" pitchFamily="66" charset="0"/>
            </a:endParaRPr>
          </a:p>
        </p:txBody>
      </p:sp>
      <p:sp>
        <p:nvSpPr>
          <p:cNvPr id="7" name="모서리가 둥근 직사각형 4">
            <a:extLst>
              <a:ext uri="{FF2B5EF4-FFF2-40B4-BE49-F238E27FC236}">
                <a16:creationId xmlns:a16="http://schemas.microsoft.com/office/drawing/2014/main" id="{53378FF9-068A-4337-885B-A2AF7A46A3D6}"/>
              </a:ext>
            </a:extLst>
          </p:cNvPr>
          <p:cNvSpPr/>
          <p:nvPr/>
        </p:nvSpPr>
        <p:spPr>
          <a:xfrm>
            <a:off x="2667000" y="275590"/>
            <a:ext cx="6858000" cy="1143000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800" b="1" dirty="0">
                <a:latin typeface="Comic Sans MS" pitchFamily="66" charset="0"/>
              </a:rPr>
              <a:t>It’s time to help the Earth.</a:t>
            </a:r>
            <a:endParaRPr kumimoji="0" lang="ko-KR" altLang="en-US" sz="3800" b="1" dirty="0">
              <a:latin typeface="Comic Sans MS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D17DA0-4A58-434A-91E5-B49C67D723BB}"/>
              </a:ext>
            </a:extLst>
          </p:cNvPr>
          <p:cNvSpPr txBox="1"/>
          <p:nvPr/>
        </p:nvSpPr>
        <p:spPr>
          <a:xfrm>
            <a:off x="2132997" y="2323435"/>
            <a:ext cx="435959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4800" b="1" dirty="0">
                <a:solidFill>
                  <a:srgbClr val="4A206A"/>
                </a:solidFill>
                <a:latin typeface="+mj-lt"/>
              </a:rPr>
              <a:t>We can walk Like going to school or work.</a:t>
            </a:r>
            <a:endParaRPr lang="ko-KR" altLang="en-US" sz="4800" b="1" dirty="0">
              <a:solidFill>
                <a:srgbClr val="4A206A"/>
              </a:solidFill>
              <a:latin typeface="+mj-lt"/>
            </a:endParaRPr>
          </a:p>
          <a:p>
            <a:endParaRPr lang="en-US" sz="4800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59471D-CAC5-4586-9E15-DE87FF3F98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147" y="1732756"/>
            <a:ext cx="3326384" cy="415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76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9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9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9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16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>
            <a:extLst>
              <a:ext uri="{FF2B5EF4-FFF2-40B4-BE49-F238E27FC236}">
                <a16:creationId xmlns:a16="http://schemas.microsoft.com/office/drawing/2014/main" id="{AA39B674-E2A3-457C-9146-51EC001B687E}"/>
              </a:ext>
            </a:extLst>
          </p:cNvPr>
          <p:cNvSpPr/>
          <p:nvPr/>
        </p:nvSpPr>
        <p:spPr>
          <a:xfrm>
            <a:off x="1595438" y="847090"/>
            <a:ext cx="8999537" cy="5929313"/>
          </a:xfrm>
          <a:prstGeom prst="roundRect">
            <a:avLst/>
          </a:prstGeom>
          <a:noFill/>
          <a:ln w="88900">
            <a:solidFill>
              <a:srgbClr val="4A20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Comic Sans MS" pitchFamily="66" charset="0"/>
            </a:endParaRPr>
          </a:p>
        </p:txBody>
      </p:sp>
      <p:sp>
        <p:nvSpPr>
          <p:cNvPr id="7" name="모서리가 둥근 직사각형 4">
            <a:extLst>
              <a:ext uri="{FF2B5EF4-FFF2-40B4-BE49-F238E27FC236}">
                <a16:creationId xmlns:a16="http://schemas.microsoft.com/office/drawing/2014/main" id="{53378FF9-068A-4337-885B-A2AF7A46A3D6}"/>
              </a:ext>
            </a:extLst>
          </p:cNvPr>
          <p:cNvSpPr/>
          <p:nvPr/>
        </p:nvSpPr>
        <p:spPr>
          <a:xfrm>
            <a:off x="2667000" y="275590"/>
            <a:ext cx="6858000" cy="1143000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800" b="1" dirty="0">
                <a:latin typeface="Comic Sans MS" pitchFamily="66" charset="0"/>
              </a:rPr>
              <a:t>It’s time to help the Earth.</a:t>
            </a:r>
            <a:endParaRPr kumimoji="0" lang="ko-KR" altLang="en-US" sz="3800" b="1" dirty="0">
              <a:latin typeface="Comic Sans MS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D17DA0-4A58-434A-91E5-B49C67D723BB}"/>
              </a:ext>
            </a:extLst>
          </p:cNvPr>
          <p:cNvSpPr txBox="1"/>
          <p:nvPr/>
        </p:nvSpPr>
        <p:spPr>
          <a:xfrm>
            <a:off x="1721168" y="2666335"/>
            <a:ext cx="5011101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4400" b="1" dirty="0">
                <a:solidFill>
                  <a:srgbClr val="4A206A"/>
                </a:solidFill>
                <a:latin typeface="+mj-lt"/>
              </a:rPr>
              <a:t>We can use public transportation</a:t>
            </a:r>
            <a:endParaRPr lang="en-US" sz="4400" b="1" dirty="0">
              <a:solidFill>
                <a:srgbClr val="4A206A"/>
              </a:solidFill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1D4E9EE-F440-4E3A-8077-652C68E473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9" y="2825779"/>
            <a:ext cx="3412406" cy="196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20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16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>
            <a:extLst>
              <a:ext uri="{FF2B5EF4-FFF2-40B4-BE49-F238E27FC236}">
                <a16:creationId xmlns:a16="http://schemas.microsoft.com/office/drawing/2014/main" id="{AA39B674-E2A3-457C-9146-51EC001B687E}"/>
              </a:ext>
            </a:extLst>
          </p:cNvPr>
          <p:cNvSpPr/>
          <p:nvPr/>
        </p:nvSpPr>
        <p:spPr>
          <a:xfrm>
            <a:off x="1595438" y="847090"/>
            <a:ext cx="8999537" cy="5929313"/>
          </a:xfrm>
          <a:prstGeom prst="roundRect">
            <a:avLst/>
          </a:prstGeom>
          <a:noFill/>
          <a:ln w="88900">
            <a:solidFill>
              <a:srgbClr val="4A20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Comic Sans MS" pitchFamily="66" charset="0"/>
            </a:endParaRPr>
          </a:p>
        </p:txBody>
      </p:sp>
      <p:sp>
        <p:nvSpPr>
          <p:cNvPr id="7" name="모서리가 둥근 직사각형 4">
            <a:extLst>
              <a:ext uri="{FF2B5EF4-FFF2-40B4-BE49-F238E27FC236}">
                <a16:creationId xmlns:a16="http://schemas.microsoft.com/office/drawing/2014/main" id="{53378FF9-068A-4337-885B-A2AF7A46A3D6}"/>
              </a:ext>
            </a:extLst>
          </p:cNvPr>
          <p:cNvSpPr/>
          <p:nvPr/>
        </p:nvSpPr>
        <p:spPr>
          <a:xfrm>
            <a:off x="2667000" y="275590"/>
            <a:ext cx="6858000" cy="1143000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800" b="1" dirty="0">
                <a:latin typeface="Comic Sans MS" pitchFamily="66" charset="0"/>
              </a:rPr>
              <a:t>It’s time to help the Earth.</a:t>
            </a:r>
            <a:endParaRPr kumimoji="0" lang="ko-KR" altLang="en-US" sz="3800" b="1" dirty="0">
              <a:latin typeface="Comic Sans MS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D17DA0-4A58-434A-91E5-B49C67D723BB}"/>
              </a:ext>
            </a:extLst>
          </p:cNvPr>
          <p:cNvSpPr txBox="1"/>
          <p:nvPr/>
        </p:nvSpPr>
        <p:spPr>
          <a:xfrm>
            <a:off x="1835469" y="2666335"/>
            <a:ext cx="435959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4800" b="1" dirty="0">
                <a:solidFill>
                  <a:srgbClr val="4A206A"/>
                </a:solidFill>
                <a:latin typeface="+mj-lt"/>
              </a:rPr>
              <a:t>We can recycle cans and paper.</a:t>
            </a:r>
            <a:endParaRPr lang="ko-KR" altLang="en-US" sz="4800" b="1" dirty="0">
              <a:solidFill>
                <a:srgbClr val="4A206A"/>
              </a:solidFill>
              <a:latin typeface="+mj-lt"/>
            </a:endParaRPr>
          </a:p>
          <a:p>
            <a:endParaRPr lang="en-US" sz="4800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0A9F3C-30EF-4592-AC11-FB9C100B81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868" y="1990090"/>
            <a:ext cx="31623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64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9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</p:bld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553</TotalTime>
  <Words>225</Words>
  <Application>Microsoft Office PowerPoint</Application>
  <PresentationFormat>Širokoúhlá obrazovka</PresentationFormat>
  <Paragraphs>43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5" baseType="lpstr">
      <vt:lpstr>Adobe Fangsong Std R</vt:lpstr>
      <vt:lpstr>Calibri</vt:lpstr>
      <vt:lpstr>Century Schoolbook</vt:lpstr>
      <vt:lpstr>Comic Sans MS</vt:lpstr>
      <vt:lpstr>Corbel</vt:lpstr>
      <vt:lpstr>Feathered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Amina Tiger</dc:creator>
  <cp:lastModifiedBy>tesarova</cp:lastModifiedBy>
  <cp:revision>29</cp:revision>
  <dcterms:created xsi:type="dcterms:W3CDTF">2020-05-13T15:47:53Z</dcterms:created>
  <dcterms:modified xsi:type="dcterms:W3CDTF">2020-05-18T12:46:53Z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