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531" r:id="rId5"/>
    <p:sldId id="2445" r:id="rId6"/>
    <p:sldId id="2436" r:id="rId7"/>
    <p:sldId id="2447" r:id="rId8"/>
    <p:sldId id="2439" r:id="rId9"/>
    <p:sldId id="2440" r:id="rId10"/>
    <p:sldId id="2441" r:id="rId11"/>
    <p:sldId id="2446" r:id="rId12"/>
    <p:sldId id="2442" r:id="rId13"/>
    <p:sldId id="2448" r:id="rId14"/>
    <p:sldId id="2435" r:id="rId15"/>
    <p:sldId id="2444" r:id="rId16"/>
    <p:sldId id="2449" r:id="rId17"/>
    <p:sldId id="2443" r:id="rId18"/>
    <p:sldId id="243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2" autoAdjust="0"/>
  </p:normalViewPr>
  <p:slideViewPr>
    <p:cSldViewPr snapToGrid="0" showGuides="1">
      <p:cViewPr varScale="1">
        <p:scale>
          <a:sx n="67" d="100"/>
          <a:sy n="67" d="100"/>
        </p:scale>
        <p:origin x="67" y="331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B53ED6-A346-41EA-88EE-98A1D5659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1D7B9-1F1D-4F9B-BCD4-0B6893C41A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549D-7912-47CE-BB9D-C81C46F21077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75128-B596-47B1-BE57-1C5A71A36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7B0F1-FE0D-44CC-BCF0-1CC4C9112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EF39B-AF2A-4EFA-AE7E-EC1FF3735F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44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370A3-6847-4770-BAE0-862438C62089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109BC-39F4-43B1-850C-D5EB0E648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5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3" b="1">
                <a:solidFill>
                  <a:schemeClr val="tx1">
                    <a:alpha val="50000"/>
                  </a:schemeClr>
                </a:solidFill>
                <a:latin typeface="+mn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139127" y="2540523"/>
            <a:ext cx="1998483" cy="198796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/>
          <p:cNvSpPr/>
          <p:nvPr/>
        </p:nvSpPr>
        <p:spPr>
          <a:xfrm>
            <a:off x="9339902" y="3267948"/>
            <a:ext cx="535937" cy="5331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/>
          <p:cNvSpPr/>
          <p:nvPr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04900" y="1979630"/>
            <a:ext cx="10668000" cy="2969443"/>
          </a:xfrm>
          <a:prstGeom prst="rect">
            <a:avLst/>
          </a:prstGeom>
          <a:effectLst/>
        </p:spPr>
        <p:txBody>
          <a:bodyPr tIns="0" bIns="91440" anchor="ctr" anchorCtr="0"/>
          <a:lstStyle>
            <a:lvl1pPr algn="ctr">
              <a:lnSpc>
                <a:spcPct val="150000"/>
              </a:lnSpc>
              <a:defRPr sz="11499" kern="3000" spc="2000" baseline="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0" name="Oval 9"/>
          <p:cNvSpPr/>
          <p:nvPr/>
        </p:nvSpPr>
        <p:spPr>
          <a:xfrm>
            <a:off x="312007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Oval 11"/>
          <p:cNvSpPr/>
          <p:nvPr/>
        </p:nvSpPr>
        <p:spPr>
          <a:xfrm>
            <a:off x="1526769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7" name="Oval 16"/>
          <p:cNvSpPr/>
          <p:nvPr userDrawn="1"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03ED78-9792-4917-9463-BAE14924155A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B0B64F-356D-4C37-BDB5-3CB1B066C4C9}"/>
              </a:ext>
            </a:extLst>
          </p:cNvPr>
          <p:cNvSpPr/>
          <p:nvPr userDrawn="1"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528489"/>
            <a:ext cx="10668000" cy="853179"/>
          </a:xfrm>
        </p:spPr>
        <p:txBody>
          <a:bodyPr vert="horz" lIns="0" tIns="45720" rIns="0" bIns="45720" rtlCol="0">
            <a:noAutofit/>
          </a:bodyPr>
          <a:lstStyle>
            <a:lvl1pPr marL="0" indent="0" algn="ctr">
              <a:buNone/>
              <a:defRPr lang="en-US" sz="3600" spc="600">
                <a:solidFill>
                  <a:srgbClr val="2F3342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66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26770-6622-450D-A1F3-BC241C88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52550"/>
            <a:ext cx="10248899" cy="482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87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A32EE4F-6B2E-4FCC-BC34-5BF831F90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Oval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6" name="Oval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5" name="Oval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3A5C24-92D8-4CC1-AF50-F29B9C30BDBB}"/>
              </a:ext>
            </a:extLst>
          </p:cNvPr>
          <p:cNvSpPr/>
          <p:nvPr userDrawn="1"/>
        </p:nvSpPr>
        <p:spPr>
          <a:xfrm>
            <a:off x="5425439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9F459E6-70DE-4FF8-AD0C-1B49B34C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143" y="2888791"/>
            <a:ext cx="4562856" cy="2410459"/>
          </a:xfrm>
        </p:spPr>
        <p:txBody>
          <a:bodyPr vert="horz" lIns="91440" tIns="73152" rIns="91440" bIns="45720" rtlCol="0">
            <a:noAutofit/>
          </a:bodyPr>
          <a:lstStyle>
            <a:lvl1pPr marL="0" indent="0" algn="l">
              <a:buNone/>
              <a:defRPr lang="en-US" sz="1400" b="0" i="0" baseline="0">
                <a:effectLst/>
              </a:defRPr>
            </a:lvl1pPr>
          </a:lstStyle>
          <a:p>
            <a:pPr marL="228600" lvl="0" indent="-228600">
              <a:lnSpc>
                <a:spcPct val="145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75078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B56F67-6D31-4B9E-8530-E063E578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338606"/>
            <a:ext cx="4914900" cy="4838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9E53391-9670-4404-BC42-063A6EC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338606"/>
            <a:ext cx="5181598" cy="4838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075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473839A-0FBA-4FFD-963E-C459DBF0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341797"/>
            <a:ext cx="48926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80A680B-0184-4FD9-B262-BC525F0F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2308409"/>
            <a:ext cx="4892675" cy="38812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BB13104-4CA8-41CF-97D3-CC8715182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341797"/>
            <a:ext cx="516096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F6A37A72-F47E-45B8-B790-D1444B002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308409"/>
            <a:ext cx="5160962" cy="38812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6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5243414" y="6098258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A57A7D-E285-478E-A8B6-10716A7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57200"/>
            <a:ext cx="36671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2638390-43F5-47D5-BE57-D060C6E9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2057400"/>
            <a:ext cx="36671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6B2167-56BA-4D43-889D-FD798AA1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896" y="457201"/>
            <a:ext cx="636449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59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D8003D-13A7-4986-AB10-F49843362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6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4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01DAC-95B2-4F9E-A9B4-92382F94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48899" cy="70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57AA7-D108-4C6F-9455-5A9AC5F7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825625"/>
            <a:ext cx="10248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BCC2B-A9FA-4472-8509-74B42C12A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32F58-EB48-4836-BA45-971BA1AA1608}"/>
              </a:ext>
            </a:extLst>
          </p:cNvPr>
          <p:cNvCxnSpPr/>
          <p:nvPr userDrawn="1"/>
        </p:nvCxnSpPr>
        <p:spPr>
          <a:xfrm>
            <a:off x="559704" y="553721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61">
            <a:extLst>
              <a:ext uri="{FF2B5EF4-FFF2-40B4-BE49-F238E27FC236}">
                <a16:creationId xmlns:a16="http://schemas.microsoft.com/office/drawing/2014/main" id="{9DA099E0-27DA-42BD-9D42-E4CA07B78FDD}"/>
              </a:ext>
            </a:extLst>
          </p:cNvPr>
          <p:cNvSpPr/>
          <p:nvPr userDrawn="1"/>
        </p:nvSpPr>
        <p:spPr>
          <a:xfrm rot="16200000">
            <a:off x="-1548505" y="3225098"/>
            <a:ext cx="4216420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spc="60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4</a:t>
            </a:r>
            <a:r>
              <a:rPr lang="en-US" sz="2400" b="1" kern="1200" spc="600" baseline="3000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TH </a:t>
            </a:r>
            <a:r>
              <a:rPr lang="en-US" sz="2400" b="1" kern="1200" spc="6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COFFEE</a:t>
            </a:r>
            <a:endParaRPr lang="en-US" sz="2400" b="1" i="0" spc="600" dirty="0">
              <a:solidFill>
                <a:schemeClr val="accent1"/>
              </a:solidFill>
              <a:latin typeface="+mn-lt"/>
              <a:cs typeface="Gill Sans" panose="020B0502020104020203" pitchFamily="34" charset="-79"/>
            </a:endParaRPr>
          </a:p>
        </p:txBody>
      </p:sp>
      <p:sp>
        <p:nvSpPr>
          <p:cNvPr id="19" name="Номер слайда 21">
            <a:extLst>
              <a:ext uri="{FF2B5EF4-FFF2-40B4-BE49-F238E27FC236}">
                <a16:creationId xmlns:a16="http://schemas.microsoft.com/office/drawing/2014/main" id="{BDEFFF1D-21D1-45B8-A062-F9140F937EE2}"/>
              </a:ext>
            </a:extLst>
          </p:cNvPr>
          <p:cNvSpPr txBox="1">
            <a:spLocks/>
          </p:cNvSpPr>
          <p:nvPr userDrawn="1"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0" smtClean="0"/>
              <a:pPr/>
              <a:t>‹#›</a:t>
            </a:fld>
            <a:endParaRPr lang="en-US" sz="1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EBA112-2FA0-448A-A373-EB297C4661F0}"/>
              </a:ext>
            </a:extLst>
          </p:cNvPr>
          <p:cNvCxnSpPr/>
          <p:nvPr userDrawn="1"/>
        </p:nvCxnSpPr>
        <p:spPr>
          <a:xfrm>
            <a:off x="559704" y="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6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77" r:id="rId3"/>
    <p:sldLayoutId id="2147483673" r:id="rId4"/>
    <p:sldLayoutId id="2147483674" r:id="rId5"/>
    <p:sldLayoutId id="2147483680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True or false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Amina </a:t>
            </a:r>
            <a:r>
              <a:rPr lang="en-US" dirty="0" err="1"/>
              <a:t>Akorede</a:t>
            </a:r>
            <a:r>
              <a:rPr lang="en-US" dirty="0"/>
              <a:t> (2021)</a:t>
            </a:r>
          </a:p>
        </p:txBody>
      </p:sp>
    </p:spTree>
    <p:extLst>
      <p:ext uri="{BB962C8B-B14F-4D97-AF65-F5344CB8AC3E}">
        <p14:creationId xmlns:p14="http://schemas.microsoft.com/office/powerpoint/2010/main" val="387664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D018AE-F34C-42AD-8A3C-E0C4B5065B88}"/>
              </a:ext>
            </a:extLst>
          </p:cNvPr>
          <p:cNvSpPr/>
          <p:nvPr/>
        </p:nvSpPr>
        <p:spPr>
          <a:xfrm>
            <a:off x="5471276" y="4593065"/>
            <a:ext cx="1128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True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7CDA7B-4755-47A0-99DF-273A3393E417}"/>
              </a:ext>
            </a:extLst>
          </p:cNvPr>
          <p:cNvSpPr/>
          <p:nvPr/>
        </p:nvSpPr>
        <p:spPr>
          <a:xfrm>
            <a:off x="1396310" y="5642245"/>
            <a:ext cx="95701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( American physicians concentrated tomato ketchup into pills, </a:t>
            </a:r>
          </a:p>
          <a:p>
            <a:r>
              <a:rPr lang="en-GB" sz="2800" b="1" dirty="0">
                <a:solidFill>
                  <a:srgbClr val="00B050"/>
                </a:solidFill>
              </a:rPr>
              <a:t>as it helped treat </a:t>
            </a:r>
            <a:r>
              <a:rPr lang="en-GB" sz="2800" b="1" dirty="0" err="1">
                <a:solidFill>
                  <a:srgbClr val="00B050"/>
                </a:solidFill>
              </a:rPr>
              <a:t>diarrhea</a:t>
            </a:r>
            <a:r>
              <a:rPr lang="en-GB" sz="2800" b="1" dirty="0">
                <a:solidFill>
                  <a:srgbClr val="00B050"/>
                </a:solidFill>
              </a:rPr>
              <a:t> and indigestion. 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3AD522-C58D-4211-ADFA-5E42E70B4D33}"/>
              </a:ext>
            </a:extLst>
          </p:cNvPr>
          <p:cNvSpPr/>
          <p:nvPr/>
        </p:nvSpPr>
        <p:spPr>
          <a:xfrm>
            <a:off x="1505167" y="261648"/>
            <a:ext cx="86947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9. Ketchup was used as a medicine in the</a:t>
            </a:r>
          </a:p>
          <a:p>
            <a:r>
              <a:rPr lang="en-US" sz="3600" b="1" dirty="0"/>
              <a:t> early 19th century.</a:t>
            </a:r>
            <a:endParaRPr lang="en-GB" sz="3600" b="1" dirty="0"/>
          </a:p>
        </p:txBody>
      </p:sp>
      <p:pic>
        <p:nvPicPr>
          <p:cNvPr id="9218" name="Picture 2" descr="Transparente ketchup transparent GIF - Find on GIFER">
            <a:extLst>
              <a:ext uri="{FF2B5EF4-FFF2-40B4-BE49-F238E27FC236}">
                <a16:creationId xmlns:a16="http://schemas.microsoft.com/office/drawing/2014/main" id="{B3E35BD9-4327-4BEB-842F-382368A3A2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1266011"/>
            <a:ext cx="2967037" cy="332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82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686502-9650-43C1-8DB3-2C2A5190FAE0}"/>
              </a:ext>
            </a:extLst>
          </p:cNvPr>
          <p:cNvSpPr/>
          <p:nvPr/>
        </p:nvSpPr>
        <p:spPr>
          <a:xfrm>
            <a:off x="1624359" y="283420"/>
            <a:ext cx="9408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10. Every day, nearly 200 banks are robbed.</a:t>
            </a:r>
            <a:endParaRPr lang="en-GB" sz="4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BF34AE-660F-46A7-8B25-A2D8DC187A95}"/>
              </a:ext>
            </a:extLst>
          </p:cNvPr>
          <p:cNvSpPr/>
          <p:nvPr/>
        </p:nvSpPr>
        <p:spPr>
          <a:xfrm>
            <a:off x="5471276" y="4593065"/>
            <a:ext cx="1249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False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0A63FD-5769-4AFF-9EEE-CD4B96E95AFF}"/>
              </a:ext>
            </a:extLst>
          </p:cNvPr>
          <p:cNvSpPr/>
          <p:nvPr/>
        </p:nvSpPr>
        <p:spPr>
          <a:xfrm>
            <a:off x="3610191" y="5715391"/>
            <a:ext cx="5123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</a:rPr>
              <a:t>( luckily, only 20 banks)</a:t>
            </a:r>
          </a:p>
        </p:txBody>
      </p:sp>
      <p:pic>
        <p:nvPicPr>
          <p:cNvPr id="10242" name="Picture 2" descr="Robber Sticker GIF | Gfycat">
            <a:extLst>
              <a:ext uri="{FF2B5EF4-FFF2-40B4-BE49-F238E27FC236}">
                <a16:creationId xmlns:a16="http://schemas.microsoft.com/office/drawing/2014/main" id="{930E5738-112B-4F5E-8D1B-55EC60F8B6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405746"/>
            <a:ext cx="3062576" cy="30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65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D018AE-F34C-42AD-8A3C-E0C4B5065B88}"/>
              </a:ext>
            </a:extLst>
          </p:cNvPr>
          <p:cNvSpPr/>
          <p:nvPr/>
        </p:nvSpPr>
        <p:spPr>
          <a:xfrm>
            <a:off x="5471276" y="4593065"/>
            <a:ext cx="1128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True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7CDA7B-4755-47A0-99DF-273A3393E417}"/>
              </a:ext>
            </a:extLst>
          </p:cNvPr>
          <p:cNvSpPr/>
          <p:nvPr/>
        </p:nvSpPr>
        <p:spPr>
          <a:xfrm>
            <a:off x="2490234" y="5573877"/>
            <a:ext cx="75521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</a:rPr>
              <a:t>( little children are usually curious)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CE19F0-1307-429E-B7E8-37ACBE287B6C}"/>
              </a:ext>
            </a:extLst>
          </p:cNvPr>
          <p:cNvSpPr/>
          <p:nvPr/>
        </p:nvSpPr>
        <p:spPr>
          <a:xfrm>
            <a:off x="1414229" y="308283"/>
            <a:ext cx="86281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11. An average four-year-old child asks over four </a:t>
            </a:r>
          </a:p>
          <a:p>
            <a:r>
              <a:rPr lang="en-US" sz="3200" b="1" dirty="0"/>
              <a:t>hundred questions a day.</a:t>
            </a:r>
            <a:endParaRPr lang="en-GB" sz="3200" b="1" dirty="0"/>
          </a:p>
        </p:txBody>
      </p:sp>
      <p:pic>
        <p:nvPicPr>
          <p:cNvPr id="11266" name="Picture 2" descr="Question Mark Thinking Sticker by Universal Kids for iOS &amp; Android | GIPHY">
            <a:extLst>
              <a:ext uri="{FF2B5EF4-FFF2-40B4-BE49-F238E27FC236}">
                <a16:creationId xmlns:a16="http://schemas.microsoft.com/office/drawing/2014/main" id="{09D47F71-2D95-4EAE-B676-C24823822D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71" y="1297157"/>
            <a:ext cx="3225203" cy="322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1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D018AE-F34C-42AD-8A3C-E0C4B5065B88}"/>
              </a:ext>
            </a:extLst>
          </p:cNvPr>
          <p:cNvSpPr/>
          <p:nvPr/>
        </p:nvSpPr>
        <p:spPr>
          <a:xfrm>
            <a:off x="5471276" y="4593065"/>
            <a:ext cx="1128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True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7CDA7B-4755-47A0-99DF-273A3393E417}"/>
              </a:ext>
            </a:extLst>
          </p:cNvPr>
          <p:cNvSpPr/>
          <p:nvPr/>
        </p:nvSpPr>
        <p:spPr>
          <a:xfrm>
            <a:off x="2201663" y="5562991"/>
            <a:ext cx="79405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(Strawberries, along with plums and apples, </a:t>
            </a:r>
          </a:p>
          <a:p>
            <a:r>
              <a:rPr lang="en-GB" sz="3200" b="1" dirty="0">
                <a:solidFill>
                  <a:srgbClr val="00B050"/>
                </a:solidFill>
              </a:rPr>
              <a:t>belong to Rosaceae, the rose family of plants)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FEF7F2-B10C-4D2A-AF9B-6B354D11402E}"/>
              </a:ext>
            </a:extLst>
          </p:cNvPr>
          <p:cNvSpPr/>
          <p:nvPr/>
        </p:nvSpPr>
        <p:spPr>
          <a:xfrm>
            <a:off x="1956917" y="294306"/>
            <a:ext cx="92011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12. Strawberries belong to the rose family.</a:t>
            </a:r>
            <a:endParaRPr lang="en-GB" sz="4000" b="1" dirty="0"/>
          </a:p>
        </p:txBody>
      </p:sp>
      <p:pic>
        <p:nvPicPr>
          <p:cNvPr id="12290" name="Picture 2" descr="Strawberries GIFs - Get the best gif on GIFER">
            <a:extLst>
              <a:ext uri="{FF2B5EF4-FFF2-40B4-BE49-F238E27FC236}">
                <a16:creationId xmlns:a16="http://schemas.microsoft.com/office/drawing/2014/main" id="{E9668911-5CE6-400E-9E37-4B56907376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4" y="862013"/>
            <a:ext cx="457200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Overlays transparencies overlay GIF - Find on GIFER">
            <a:extLst>
              <a:ext uri="{FF2B5EF4-FFF2-40B4-BE49-F238E27FC236}">
                <a16:creationId xmlns:a16="http://schemas.microsoft.com/office/drawing/2014/main" id="{285A9033-BE70-43C2-A083-8FF73B0319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983143"/>
            <a:ext cx="4173369" cy="42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12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D018AE-F34C-42AD-8A3C-E0C4B5065B88}"/>
              </a:ext>
            </a:extLst>
          </p:cNvPr>
          <p:cNvSpPr/>
          <p:nvPr/>
        </p:nvSpPr>
        <p:spPr>
          <a:xfrm>
            <a:off x="5471276" y="4593065"/>
            <a:ext cx="1249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False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7CDA7B-4755-47A0-99DF-273A3393E417}"/>
              </a:ext>
            </a:extLst>
          </p:cNvPr>
          <p:cNvSpPr/>
          <p:nvPr/>
        </p:nvSpPr>
        <p:spPr>
          <a:xfrm>
            <a:off x="4165363" y="5628305"/>
            <a:ext cx="4366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</a:rPr>
              <a:t>( It’s just a rumour)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ABB3C7-9289-49AA-A255-C51F2ED74714}"/>
              </a:ext>
            </a:extLst>
          </p:cNvPr>
          <p:cNvSpPr/>
          <p:nvPr/>
        </p:nvSpPr>
        <p:spPr>
          <a:xfrm>
            <a:off x="1424676" y="359620"/>
            <a:ext cx="10082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13. The Great Wall in China can be seen from space.</a:t>
            </a:r>
            <a:endParaRPr lang="en-GB" sz="3600" b="1" dirty="0"/>
          </a:p>
        </p:txBody>
      </p:sp>
      <p:pic>
        <p:nvPicPr>
          <p:cNvPr id="13314" name="Picture 2" descr="Great Wall Of China Clipart - Clipart Suggest">
            <a:extLst>
              <a:ext uri="{FF2B5EF4-FFF2-40B4-BE49-F238E27FC236}">
                <a16:creationId xmlns:a16="http://schemas.microsoft.com/office/drawing/2014/main" id="{DD608B86-DDFC-4B11-8DAA-23EEE0487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70" y="1333305"/>
            <a:ext cx="5535860" cy="310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91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937792"/>
            <a:ext cx="10668000" cy="2969443"/>
          </a:xfrm>
        </p:spPr>
        <p:txBody>
          <a:bodyPr>
            <a:norm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56254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D018AE-F34C-42AD-8A3C-E0C4B5065B88}"/>
              </a:ext>
            </a:extLst>
          </p:cNvPr>
          <p:cNvSpPr/>
          <p:nvPr/>
        </p:nvSpPr>
        <p:spPr>
          <a:xfrm>
            <a:off x="5471276" y="4593065"/>
            <a:ext cx="1249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False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7CDA7B-4755-47A0-99DF-273A3393E417}"/>
              </a:ext>
            </a:extLst>
          </p:cNvPr>
          <p:cNvSpPr/>
          <p:nvPr/>
        </p:nvSpPr>
        <p:spPr>
          <a:xfrm>
            <a:off x="4636944" y="5497677"/>
            <a:ext cx="2918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</a:rPr>
              <a:t>( It’s Everest)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F8C61B-6AC7-4C09-9139-0B3AD1A1E7B5}"/>
              </a:ext>
            </a:extLst>
          </p:cNvPr>
          <p:cNvSpPr/>
          <p:nvPr/>
        </p:nvSpPr>
        <p:spPr>
          <a:xfrm>
            <a:off x="1074713" y="130352"/>
            <a:ext cx="101944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1. Mount Kilimanjaro is the highest mountain in the world?</a:t>
            </a:r>
          </a:p>
          <a:p>
            <a:endParaRPr lang="en-US" sz="4000" b="1" dirty="0"/>
          </a:p>
        </p:txBody>
      </p:sp>
      <p:pic>
        <p:nvPicPr>
          <p:cNvPr id="1026" name="Picture 2" descr="Katie Paterson, 'First There is a Mountain' — Elizabeth Newell">
            <a:extLst>
              <a:ext uri="{FF2B5EF4-FFF2-40B4-BE49-F238E27FC236}">
                <a16:creationId xmlns:a16="http://schemas.microsoft.com/office/drawing/2014/main" id="{56B4F124-12B6-4AE3-90F0-86F6FF130A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633" y="909208"/>
            <a:ext cx="5534025" cy="311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5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D92978-1CE8-44C3-9BDB-41C0F58A5031}"/>
              </a:ext>
            </a:extLst>
          </p:cNvPr>
          <p:cNvSpPr/>
          <p:nvPr/>
        </p:nvSpPr>
        <p:spPr>
          <a:xfrm>
            <a:off x="2499661" y="120134"/>
            <a:ext cx="7574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2. The Earth is 4.5 billion years old.</a:t>
            </a:r>
            <a:endParaRPr lang="en-GB" sz="4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D497D1-4CF3-4927-B6BF-17458041CE4D}"/>
              </a:ext>
            </a:extLst>
          </p:cNvPr>
          <p:cNvSpPr/>
          <p:nvPr/>
        </p:nvSpPr>
        <p:spPr>
          <a:xfrm>
            <a:off x="5531903" y="5627208"/>
            <a:ext cx="1128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True</a:t>
            </a:r>
          </a:p>
        </p:txBody>
      </p:sp>
      <p:pic>
        <p:nvPicPr>
          <p:cNvPr id="2050" name="Picture 2" descr="🌎 Earth Emoji - Royalty-Free GIF - Animated Clipart - Free PNG - Free Clip  Art">
            <a:extLst>
              <a:ext uri="{FF2B5EF4-FFF2-40B4-BE49-F238E27FC236}">
                <a16:creationId xmlns:a16="http://schemas.microsoft.com/office/drawing/2014/main" id="{6E9265AA-5EDD-42C8-A9B6-AED610ADE3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628650"/>
            <a:ext cx="56007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5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D018AE-F34C-42AD-8A3C-E0C4B5065B88}"/>
              </a:ext>
            </a:extLst>
          </p:cNvPr>
          <p:cNvSpPr/>
          <p:nvPr/>
        </p:nvSpPr>
        <p:spPr>
          <a:xfrm>
            <a:off x="5714605" y="4277379"/>
            <a:ext cx="1249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False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7CDA7B-4755-47A0-99DF-273A3393E417}"/>
              </a:ext>
            </a:extLst>
          </p:cNvPr>
          <p:cNvSpPr/>
          <p:nvPr/>
        </p:nvSpPr>
        <p:spPr>
          <a:xfrm>
            <a:off x="1716076" y="5399782"/>
            <a:ext cx="90281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( Most carrots are orange in colour but there can be red, white, yellow and purple carrots as well)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046E86-A9AD-4012-9C9B-D3B28F117799}"/>
              </a:ext>
            </a:extLst>
          </p:cNvPr>
          <p:cNvSpPr/>
          <p:nvPr/>
        </p:nvSpPr>
        <p:spPr>
          <a:xfrm>
            <a:off x="2477277" y="261648"/>
            <a:ext cx="7464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3. Carrots are only orange in color.</a:t>
            </a:r>
            <a:endParaRPr lang="en-GB" sz="4000" b="1" dirty="0"/>
          </a:p>
        </p:txBody>
      </p:sp>
      <p:pic>
        <p:nvPicPr>
          <p:cNvPr id="3074" name="Picture 2" descr="Carrot Yes Sticker by curly_mads for iOS &amp; Android | GIPHY">
            <a:extLst>
              <a:ext uri="{FF2B5EF4-FFF2-40B4-BE49-F238E27FC236}">
                <a16:creationId xmlns:a16="http://schemas.microsoft.com/office/drawing/2014/main" id="{6A743530-3963-496E-897C-DDA3B2C4E9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63" y="1041171"/>
            <a:ext cx="30289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4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D018AE-F34C-42AD-8A3C-E0C4B5065B88}"/>
              </a:ext>
            </a:extLst>
          </p:cNvPr>
          <p:cNvSpPr/>
          <p:nvPr/>
        </p:nvSpPr>
        <p:spPr>
          <a:xfrm>
            <a:off x="5531903" y="5551008"/>
            <a:ext cx="1128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True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2922C1-2662-465F-9649-8E66CBE90CC4}"/>
              </a:ext>
            </a:extLst>
          </p:cNvPr>
          <p:cNvSpPr/>
          <p:nvPr/>
        </p:nvSpPr>
        <p:spPr>
          <a:xfrm>
            <a:off x="845600" y="326964"/>
            <a:ext cx="11124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4. When you look at the night sky, you are looking into the past. </a:t>
            </a:r>
            <a:endParaRPr lang="en-GB" sz="3200" b="1" dirty="0"/>
          </a:p>
        </p:txBody>
      </p:sp>
      <p:pic>
        <p:nvPicPr>
          <p:cNvPr id="4100" name="Picture 4" descr="Night sky noche noite GIF - Find on GIFER">
            <a:extLst>
              <a:ext uri="{FF2B5EF4-FFF2-40B4-BE49-F238E27FC236}">
                <a16:creationId xmlns:a16="http://schemas.microsoft.com/office/drawing/2014/main" id="{1437A7D4-A229-4FBF-8076-A5C939D7C5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9" y="1323975"/>
            <a:ext cx="5706533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29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D018AE-F34C-42AD-8A3C-E0C4B5065B88}"/>
              </a:ext>
            </a:extLst>
          </p:cNvPr>
          <p:cNvSpPr/>
          <p:nvPr/>
        </p:nvSpPr>
        <p:spPr>
          <a:xfrm>
            <a:off x="5471276" y="4593065"/>
            <a:ext cx="1249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False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7CDA7B-4755-47A0-99DF-273A3393E417}"/>
              </a:ext>
            </a:extLst>
          </p:cNvPr>
          <p:cNvSpPr/>
          <p:nvPr/>
        </p:nvSpPr>
        <p:spPr>
          <a:xfrm>
            <a:off x="5003562" y="5650077"/>
            <a:ext cx="20296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</a:rPr>
              <a:t>( France)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3344EE-EFA2-4517-AFC8-CF4FFC4DB637}"/>
              </a:ext>
            </a:extLst>
          </p:cNvPr>
          <p:cNvSpPr/>
          <p:nvPr/>
        </p:nvSpPr>
        <p:spPr>
          <a:xfrm>
            <a:off x="776402" y="228677"/>
            <a:ext cx="110527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5. The USA is the most visited country in the world.</a:t>
            </a:r>
            <a:endParaRPr lang="en-GB" sz="4000" b="1" dirty="0"/>
          </a:p>
        </p:txBody>
      </p:sp>
      <p:pic>
        <p:nvPicPr>
          <p:cNvPr id="5122" name="Picture 2" descr="USA Flag GIFs, American Flag. 70 Animated Images for Free">
            <a:extLst>
              <a:ext uri="{FF2B5EF4-FFF2-40B4-BE49-F238E27FC236}">
                <a16:creationId xmlns:a16="http://schemas.microsoft.com/office/drawing/2014/main" id="{5E1E251E-44FF-4C55-8DE2-529FE377A2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98" y="1169376"/>
            <a:ext cx="51054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36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D018AE-F34C-42AD-8A3C-E0C4B5065B88}"/>
              </a:ext>
            </a:extLst>
          </p:cNvPr>
          <p:cNvSpPr/>
          <p:nvPr/>
        </p:nvSpPr>
        <p:spPr>
          <a:xfrm>
            <a:off x="5471276" y="4593065"/>
            <a:ext cx="1249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False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7CDA7B-4755-47A0-99DF-273A3393E417}"/>
              </a:ext>
            </a:extLst>
          </p:cNvPr>
          <p:cNvSpPr/>
          <p:nvPr/>
        </p:nvSpPr>
        <p:spPr>
          <a:xfrm>
            <a:off x="4819847" y="5748049"/>
            <a:ext cx="2552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</a:rPr>
              <a:t>( In the US)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853F50-FDE2-4658-BE63-6836F19066BE}"/>
              </a:ext>
            </a:extLst>
          </p:cNvPr>
          <p:cNvSpPr/>
          <p:nvPr/>
        </p:nvSpPr>
        <p:spPr>
          <a:xfrm>
            <a:off x="685800" y="325865"/>
            <a:ext cx="11225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6. One third of all the airports in the world are located in Europe.</a:t>
            </a:r>
            <a:endParaRPr lang="en-GB" sz="3200" b="1" dirty="0"/>
          </a:p>
        </p:txBody>
      </p:sp>
      <p:pic>
        <p:nvPicPr>
          <p:cNvPr id="6146" name="Picture 2" descr="Top Gru Airport Stickers for Android &amp; iOS | Gfycat">
            <a:extLst>
              <a:ext uri="{FF2B5EF4-FFF2-40B4-BE49-F238E27FC236}">
                <a16:creationId xmlns:a16="http://schemas.microsoft.com/office/drawing/2014/main" id="{6D51E000-54ED-4D44-B524-FD3E8017D8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65" y="1383717"/>
            <a:ext cx="513907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2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D018AE-F34C-42AD-8A3C-E0C4B5065B88}"/>
              </a:ext>
            </a:extLst>
          </p:cNvPr>
          <p:cNvSpPr/>
          <p:nvPr/>
        </p:nvSpPr>
        <p:spPr>
          <a:xfrm>
            <a:off x="5438619" y="5670751"/>
            <a:ext cx="1128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True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0CFA6D-3CBD-42E9-9D16-99ED908CC40A}"/>
              </a:ext>
            </a:extLst>
          </p:cNvPr>
          <p:cNvSpPr/>
          <p:nvPr/>
        </p:nvSpPr>
        <p:spPr>
          <a:xfrm>
            <a:off x="759995" y="228991"/>
            <a:ext cx="110091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7. There are no McDonald's restaurants in Jamaica.</a:t>
            </a:r>
            <a:endParaRPr lang="en-GB" sz="4000" b="1" dirty="0"/>
          </a:p>
        </p:txBody>
      </p:sp>
      <p:pic>
        <p:nvPicPr>
          <p:cNvPr id="7170" name="Picture 2" descr="McDonald's Illustration &amp; Animated GIF | Yann Crozet | Art Director /  Illustrator &amp; Motion Designer | Animation, Motion design, Illustration">
            <a:extLst>
              <a:ext uri="{FF2B5EF4-FFF2-40B4-BE49-F238E27FC236}">
                <a16:creationId xmlns:a16="http://schemas.microsoft.com/office/drawing/2014/main" id="{CEA9E345-E3D0-42AA-91AA-F183FAAE81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99" y="672274"/>
            <a:ext cx="6067425" cy="400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4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D018AE-F34C-42AD-8A3C-E0C4B5065B88}"/>
              </a:ext>
            </a:extLst>
          </p:cNvPr>
          <p:cNvSpPr/>
          <p:nvPr/>
        </p:nvSpPr>
        <p:spPr>
          <a:xfrm>
            <a:off x="5531903" y="5638093"/>
            <a:ext cx="1128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True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FD48F5-45D2-4F05-8A03-B3C5597CF238}"/>
              </a:ext>
            </a:extLst>
          </p:cNvPr>
          <p:cNvSpPr/>
          <p:nvPr/>
        </p:nvSpPr>
        <p:spPr>
          <a:xfrm>
            <a:off x="1904999" y="166692"/>
            <a:ext cx="88174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8. Saudi Arabia is the only country in the world not to have any river.</a:t>
            </a:r>
            <a:endParaRPr lang="en-GB" sz="3200" b="1" dirty="0"/>
          </a:p>
        </p:txBody>
      </p:sp>
      <p:pic>
        <p:nvPicPr>
          <p:cNvPr id="8194" name="Picture 2" descr="Ksa Kingdom GIF - Ksa Kingdom Flag - Discover &amp; Share GIFs">
            <a:extLst>
              <a:ext uri="{FF2B5EF4-FFF2-40B4-BE49-F238E27FC236}">
                <a16:creationId xmlns:a16="http://schemas.microsoft.com/office/drawing/2014/main" id="{930AAD1F-0EB3-4B31-A4DC-3F1856541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56" y="1933576"/>
            <a:ext cx="4167547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IAHS Ayu of the Nagara River System">
            <a:extLst>
              <a:ext uri="{FF2B5EF4-FFF2-40B4-BE49-F238E27FC236}">
                <a16:creationId xmlns:a16="http://schemas.microsoft.com/office/drawing/2014/main" id="{C515A48F-719C-4834-81C5-45A825D1E1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62138"/>
            <a:ext cx="47625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21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Fashion Brochure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0C0C0C"/>
      </a:accent2>
      <a:accent3>
        <a:srgbClr val="595959"/>
      </a:accent3>
      <a:accent4>
        <a:srgbClr val="F9D5E9"/>
      </a:accent4>
      <a:accent5>
        <a:srgbClr val="EE81BD"/>
      </a:accent5>
      <a:accent6>
        <a:srgbClr val="D54773"/>
      </a:accent6>
      <a:hlink>
        <a:srgbClr val="C830CC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 presentationTF16411254.potx" id="{856A3638-C89C-468F-B2D3-94DA7F701BF7}" vid="{2B0C2FFE-1B57-46B1-BD5A-BF924309ED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0B596E-8E5F-4DB7-9C0B-A416410C0F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1DA07E-9A1F-402C-A357-ABD24F8C703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215998C-280A-471A-8BB1-CDC2B95FC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presentation</Template>
  <TotalTime>3062</TotalTime>
  <Words>279</Words>
  <Application>Microsoft Office PowerPoint</Application>
  <PresentationFormat>Širokoúhlá obrazovka</PresentationFormat>
  <Paragraphs>42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True or false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 or false</dc:title>
  <dc:creator>Amina Tiger</dc:creator>
  <cp:lastModifiedBy>tesarova</cp:lastModifiedBy>
  <cp:revision>5</cp:revision>
  <dcterms:created xsi:type="dcterms:W3CDTF">2021-05-17T15:43:57Z</dcterms:created>
  <dcterms:modified xsi:type="dcterms:W3CDTF">2021-05-25T06:25:51Z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